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1"/>
  </p:sldMasterIdLst>
  <p:notesMasterIdLst>
    <p:notesMasterId r:id="rId54"/>
  </p:notesMasterIdLst>
  <p:handoutMasterIdLst>
    <p:handoutMasterId r:id="rId55"/>
  </p:handoutMasterIdLst>
  <p:sldIdLst>
    <p:sldId id="1513" r:id="rId2"/>
    <p:sldId id="1600" r:id="rId3"/>
    <p:sldId id="1610" r:id="rId4"/>
    <p:sldId id="1618" r:id="rId5"/>
    <p:sldId id="1619" r:id="rId6"/>
    <p:sldId id="1620" r:id="rId7"/>
    <p:sldId id="1611" r:id="rId8"/>
    <p:sldId id="1581" r:id="rId9"/>
    <p:sldId id="1576" r:id="rId10"/>
    <p:sldId id="1547" r:id="rId11"/>
    <p:sldId id="1551" r:id="rId12"/>
    <p:sldId id="1554" r:id="rId13"/>
    <p:sldId id="1583" r:id="rId14"/>
    <p:sldId id="1555" r:id="rId15"/>
    <p:sldId id="1556" r:id="rId16"/>
    <p:sldId id="1557" r:id="rId17"/>
    <p:sldId id="1558" r:id="rId18"/>
    <p:sldId id="1585" r:id="rId19"/>
    <p:sldId id="1586" r:id="rId20"/>
    <p:sldId id="1587" r:id="rId21"/>
    <p:sldId id="1548" r:id="rId22"/>
    <p:sldId id="1624" r:id="rId23"/>
    <p:sldId id="1559" r:id="rId24"/>
    <p:sldId id="1584" r:id="rId25"/>
    <p:sldId id="1601" r:id="rId26"/>
    <p:sldId id="1627" r:id="rId27"/>
    <p:sldId id="1628" r:id="rId28"/>
    <p:sldId id="1629" r:id="rId29"/>
    <p:sldId id="1630" r:id="rId30"/>
    <p:sldId id="1631" r:id="rId31"/>
    <p:sldId id="1632" r:id="rId32"/>
    <p:sldId id="1633" r:id="rId33"/>
    <p:sldId id="1634" r:id="rId34"/>
    <p:sldId id="1635" r:id="rId35"/>
    <p:sldId id="1636" r:id="rId36"/>
    <p:sldId id="1637" r:id="rId37"/>
    <p:sldId id="1638" r:id="rId38"/>
    <p:sldId id="1639" r:id="rId39"/>
    <p:sldId id="1640" r:id="rId40"/>
    <p:sldId id="1641" r:id="rId41"/>
    <p:sldId id="1596" r:id="rId42"/>
    <p:sldId id="1598" r:id="rId43"/>
    <p:sldId id="1597" r:id="rId44"/>
    <p:sldId id="1626" r:id="rId45"/>
    <p:sldId id="1604" r:id="rId46"/>
    <p:sldId id="1605" r:id="rId47"/>
    <p:sldId id="1606" r:id="rId48"/>
    <p:sldId id="1570" r:id="rId49"/>
    <p:sldId id="1647" r:id="rId50"/>
    <p:sldId id="1609" r:id="rId51"/>
    <p:sldId id="1572" r:id="rId52"/>
    <p:sldId id="1542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宋体" pitchFamily="2" charset="-122"/>
        <a:cs typeface="+mn-cs"/>
        <a:sym typeface="Symbol" pitchFamily="18" charset="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3300"/>
    <a:srgbClr val="FFFF00"/>
    <a:srgbClr val="0000CC"/>
    <a:srgbClr val="FF9900"/>
    <a:srgbClr val="FF00FF"/>
    <a:srgbClr val="A50021"/>
    <a:srgbClr val="CCFF33"/>
    <a:srgbClr val="6699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9" autoAdjust="0"/>
    <p:restoredTop sz="84409" autoAdjust="0"/>
  </p:normalViewPr>
  <p:slideViewPr>
    <p:cSldViewPr snapToGrid="0">
      <p:cViewPr>
        <p:scale>
          <a:sx n="60" d="100"/>
          <a:sy n="60" d="100"/>
        </p:scale>
        <p:origin x="-1632" y="-312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155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273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 Black" pitchFamily="34" charset="0"/>
              </a:defRPr>
            </a:lvl1pPr>
          </a:lstStyle>
          <a:p>
            <a:pPr>
              <a:defRPr/>
            </a:pPr>
            <a:fld id="{77AD00BD-FBE7-4884-B3AC-7CA96D53F1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3853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65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65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7F334741-4DE6-42A5-9EC1-F97661FDB8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67906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问题多多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孤陋寡闻</a:t>
            </a:r>
            <a:r>
              <a:rPr lang="en-US" altLang="zh-CN" dirty="0" smtClean="0"/>
              <a:t>——Limited domain &amp; toy data</a:t>
            </a:r>
          </a:p>
          <a:p>
            <a:pPr lvl="2"/>
            <a:r>
              <a:rPr lang="zh-CN" altLang="en-US" dirty="0" smtClean="0"/>
              <a:t>五官不全</a:t>
            </a:r>
            <a:r>
              <a:rPr lang="en-US" altLang="zh-CN" dirty="0" smtClean="0"/>
              <a:t>——Single modality</a:t>
            </a:r>
          </a:p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F334741-4DE6-42A5-9EC1-F97661FDB8B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8238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7"/>
          <p:cNvSpPr>
            <a:spLocks noChangeArrowheads="1"/>
          </p:cNvSpPr>
          <p:nvPr/>
        </p:nvSpPr>
        <p:spPr bwMode="hidden">
          <a:xfrm>
            <a:off x="0" y="0"/>
            <a:ext cx="3505200" cy="68691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zh-CN" sz="2400" b="0">
              <a:latin typeface="Times New Roman" pitchFamily="18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hidden">
          <a:xfrm>
            <a:off x="1274763" y="1408113"/>
            <a:ext cx="7869237" cy="19558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zh-CN" altLang="zh-CN" sz="2400" b="0">
              <a:latin typeface="Times New Roman" pitchFamily="18" charset="0"/>
            </a:endParaRPr>
          </a:p>
        </p:txBody>
      </p:sp>
      <p:grpSp>
        <p:nvGrpSpPr>
          <p:cNvPr id="6" name="Group 1029"/>
          <p:cNvGrpSpPr>
            <a:grpSpLocks/>
          </p:cNvGrpSpPr>
          <p:nvPr/>
        </p:nvGrpSpPr>
        <p:grpSpPr bwMode="auto">
          <a:xfrm>
            <a:off x="0" y="925513"/>
            <a:ext cx="2122488" cy="2438400"/>
            <a:chOff x="0" y="672"/>
            <a:chExt cx="1806" cy="1989"/>
          </a:xfrm>
        </p:grpSpPr>
        <p:sp>
          <p:nvSpPr>
            <p:cNvPr id="7" name="Rectangle 1030"/>
            <p:cNvSpPr>
              <a:spLocks noChangeArrowheads="1"/>
            </p:cNvSpPr>
            <p:nvPr userDrawn="1"/>
          </p:nvSpPr>
          <p:spPr bwMode="auto">
            <a:xfrm>
              <a:off x="361" y="2257"/>
              <a:ext cx="363" cy="404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8" name="Rectangle 1031"/>
            <p:cNvSpPr>
              <a:spLocks noChangeArrowheads="1"/>
            </p:cNvSpPr>
            <p:nvPr userDrawn="1"/>
          </p:nvSpPr>
          <p:spPr bwMode="auto">
            <a:xfrm>
              <a:off x="1081" y="1064"/>
              <a:ext cx="362" cy="40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9" name="Rectangle 1032"/>
            <p:cNvSpPr>
              <a:spLocks noChangeArrowheads="1"/>
            </p:cNvSpPr>
            <p:nvPr userDrawn="1"/>
          </p:nvSpPr>
          <p:spPr bwMode="auto">
            <a:xfrm>
              <a:off x="1437" y="672"/>
              <a:ext cx="369" cy="400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0" name="Rectangle 1033"/>
            <p:cNvSpPr>
              <a:spLocks noChangeArrowheads="1"/>
            </p:cNvSpPr>
            <p:nvPr userDrawn="1"/>
          </p:nvSpPr>
          <p:spPr bwMode="auto">
            <a:xfrm>
              <a:off x="719" y="2257"/>
              <a:ext cx="369" cy="40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1" name="Rectangle 1034"/>
            <p:cNvSpPr>
              <a:spLocks noChangeArrowheads="1"/>
            </p:cNvSpPr>
            <p:nvPr userDrawn="1"/>
          </p:nvSpPr>
          <p:spPr bwMode="auto">
            <a:xfrm>
              <a:off x="1437" y="1064"/>
              <a:ext cx="369" cy="40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2" name="Rectangle 1035"/>
            <p:cNvSpPr>
              <a:spLocks noChangeArrowheads="1"/>
            </p:cNvSpPr>
            <p:nvPr userDrawn="1"/>
          </p:nvSpPr>
          <p:spPr bwMode="auto">
            <a:xfrm>
              <a:off x="719" y="1464"/>
              <a:ext cx="369" cy="39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3" name="Rectangle 1036"/>
            <p:cNvSpPr>
              <a:spLocks noChangeArrowheads="1"/>
            </p:cNvSpPr>
            <p:nvPr userDrawn="1"/>
          </p:nvSpPr>
          <p:spPr bwMode="auto">
            <a:xfrm>
              <a:off x="0" y="1464"/>
              <a:ext cx="367" cy="399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4" name="Rectangle 1037"/>
            <p:cNvSpPr>
              <a:spLocks noChangeArrowheads="1"/>
            </p:cNvSpPr>
            <p:nvPr userDrawn="1"/>
          </p:nvSpPr>
          <p:spPr bwMode="auto">
            <a:xfrm>
              <a:off x="1081" y="1464"/>
              <a:ext cx="362" cy="39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5" name="Rectangle 1038"/>
            <p:cNvSpPr>
              <a:spLocks noChangeArrowheads="1"/>
            </p:cNvSpPr>
            <p:nvPr userDrawn="1"/>
          </p:nvSpPr>
          <p:spPr bwMode="auto">
            <a:xfrm>
              <a:off x="361" y="1857"/>
              <a:ext cx="363" cy="40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16" name="Rectangle 1039"/>
            <p:cNvSpPr>
              <a:spLocks noChangeArrowheads="1"/>
            </p:cNvSpPr>
            <p:nvPr userDrawn="1"/>
          </p:nvSpPr>
          <p:spPr bwMode="auto">
            <a:xfrm>
              <a:off x="719" y="1857"/>
              <a:ext cx="369" cy="407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</p:grpSp>
      <p:pic>
        <p:nvPicPr>
          <p:cNvPr id="17" name="Picture 1048" descr="n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6165850"/>
            <a:ext cx="369887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50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4367213" y="6165850"/>
            <a:ext cx="709612" cy="5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95" name="Rectangle 1043"/>
          <p:cNvSpPr>
            <a:spLocks noGrp="1" noChangeArrowheads="1"/>
          </p:cNvSpPr>
          <p:nvPr>
            <p:ph type="ctrTitle"/>
          </p:nvPr>
        </p:nvSpPr>
        <p:spPr>
          <a:xfrm>
            <a:off x="2173014" y="1240218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  <a:latin typeface="Segoe UI Light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0196" name="Rectangle 1044"/>
          <p:cNvSpPr>
            <a:spLocks noGrp="1" noChangeArrowheads="1"/>
          </p:cNvSpPr>
          <p:nvPr>
            <p:ph type="subTitle" idx="1"/>
          </p:nvPr>
        </p:nvSpPr>
        <p:spPr>
          <a:xfrm>
            <a:off x="2204545" y="3536731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>
                <a:latin typeface="Segoe UI Light" pitchFamily="34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9" name="Rectangle 1040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20" name="Rectangle 104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21" name="Rectangle 1042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24675" y="6346825"/>
            <a:ext cx="2133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C4BCFE-DE58-43FA-9CA0-FC7EF71335F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873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3063" y="457200"/>
            <a:ext cx="1963737" cy="5410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27088" y="457200"/>
            <a:ext cx="5743575" cy="5410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F07AD5-9C47-41A5-950A-9F618E5997B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2635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27088" y="457200"/>
            <a:ext cx="7859712" cy="5410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9955A-AAFE-4CF7-8D23-F1C08DA69D9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6409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827088" y="1981200"/>
            <a:ext cx="7859712" cy="38862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5E6B-B388-475B-B679-3F5F5BF4BD6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139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1200"/>
            <a:ext cx="3852862" cy="3886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9812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32350" y="40005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C1D8E7-A420-456F-B34C-EA2057A3AD04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57524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827088" y="457200"/>
            <a:ext cx="7859712" cy="137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27088" y="1981200"/>
            <a:ext cx="3852862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9812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27088" y="4000500"/>
            <a:ext cx="3852862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32350" y="4000500"/>
            <a:ext cx="3854450" cy="1866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F4642-8E5A-4843-B269-5FD045F51BB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2834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5A1EE3-AA23-47F0-A9E2-C9B616534465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054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347788"/>
            <a:ext cx="3854450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443663"/>
            <a:ext cx="2895600" cy="26193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4EFFC2-23B2-4563-BC29-273363D2E87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4838" y="6443663"/>
            <a:ext cx="21336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5607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088" y="1347788"/>
            <a:ext cx="7859712" cy="5095875"/>
          </a:xfrm>
        </p:spPr>
        <p:txBody>
          <a:bodyPr/>
          <a:lstStyle>
            <a:lvl1pPr>
              <a:defRPr baseline="0">
                <a:latin typeface="Segoe UI Light" pitchFamily="34" charset="0"/>
                <a:ea typeface="微软雅黑" pitchFamily="34" charset="-122"/>
              </a:defRPr>
            </a:lvl1pPr>
            <a:lvl2pPr>
              <a:defRPr baseline="0">
                <a:latin typeface="Segoe UI Light" pitchFamily="34" charset="0"/>
                <a:ea typeface="微软雅黑" pitchFamily="34" charset="-122"/>
              </a:defRPr>
            </a:lvl2pPr>
            <a:lvl3pPr>
              <a:defRPr baseline="0">
                <a:latin typeface="Segoe UI Light" pitchFamily="34" charset="0"/>
                <a:ea typeface="微软雅黑" pitchFamily="34" charset="-122"/>
              </a:defRPr>
            </a:lvl3pPr>
            <a:lvl4pPr>
              <a:defRPr baseline="0">
                <a:latin typeface="Segoe UI Light" pitchFamily="34" charset="0"/>
                <a:ea typeface="微软雅黑" pitchFamily="34" charset="-122"/>
              </a:defRPr>
            </a:lvl4pPr>
            <a:lvl5pPr>
              <a:defRPr baseline="0">
                <a:latin typeface="Segoe UI Light" pitchFamily="34" charset="0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3102428" y="6602867"/>
            <a:ext cx="3352800" cy="216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6931025" y="6602867"/>
            <a:ext cx="2133600" cy="2160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DCA781-2C6F-4150-84D4-E012765ECB0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04838" y="6602867"/>
            <a:ext cx="2133600" cy="216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9713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标题，文本与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图表占位符 3"/>
          <p:cNvSpPr>
            <a:spLocks noGrp="1"/>
          </p:cNvSpPr>
          <p:nvPr>
            <p:ph type="chart" sz="half" idx="2"/>
          </p:nvPr>
        </p:nvSpPr>
        <p:spPr>
          <a:xfrm>
            <a:off x="4832350" y="1347788"/>
            <a:ext cx="3854450" cy="5095875"/>
          </a:xfrm>
        </p:spPr>
        <p:txBody>
          <a:bodyPr/>
          <a:lstStyle/>
          <a:p>
            <a:r>
              <a:rPr lang="zh-CN" altLang="en-US" smtClean="0"/>
              <a:t>单击图标添加图表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443663"/>
            <a:ext cx="2895600" cy="26193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4E8ADA-673A-41B5-8510-6E092B3E4D5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4838" y="6443663"/>
            <a:ext cx="21336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1311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832350" y="1347788"/>
            <a:ext cx="3854450" cy="5095875"/>
          </a:xfrm>
        </p:spPr>
        <p:txBody>
          <a:bodyPr/>
          <a:lstStyle/>
          <a:p>
            <a:r>
              <a:rPr lang="zh-CN" altLang="en-US" smtClean="0"/>
              <a:t>单击图标添加剪 贴画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443663"/>
            <a:ext cx="2895600" cy="26193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04BFA79-D416-492F-A1C8-EF2A6CE64187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4838" y="6443663"/>
            <a:ext cx="21336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2573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540501"/>
            <a:ext cx="2895600" cy="261937"/>
          </a:xfrm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31025" y="6540501"/>
            <a:ext cx="2133600" cy="261937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95ECD6-DCED-4370-9398-6D761550F2D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xfrm>
            <a:off x="604838" y="6532563"/>
            <a:ext cx="2133600" cy="277812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0203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7859712" cy="24717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7088" y="3971925"/>
            <a:ext cx="7859712" cy="24717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>
          <a:xfrm>
            <a:off x="3124200" y="6443663"/>
            <a:ext cx="2895600" cy="26193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4EA569E-3683-4BAE-9B66-094A87A508A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604838" y="6443663"/>
            <a:ext cx="21336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64206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04913" y="250825"/>
            <a:ext cx="7859712" cy="65881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27088" y="1347788"/>
            <a:ext cx="3852862" cy="50958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32350" y="1347788"/>
            <a:ext cx="3854450" cy="24717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32350" y="3971925"/>
            <a:ext cx="3854450" cy="24717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>
          <a:xfrm>
            <a:off x="3124200" y="6443663"/>
            <a:ext cx="2895600" cy="26193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>
          <a:xfrm>
            <a:off x="6931025" y="6548438"/>
            <a:ext cx="2133600" cy="261937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FD4C7AA-65E8-4142-8E34-54386B9C035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>
          <a:xfrm>
            <a:off x="604838" y="6443663"/>
            <a:ext cx="2133600" cy="277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5630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27088" y="1981200"/>
            <a:ext cx="3852862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32350" y="1981200"/>
            <a:ext cx="385445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3E1B35-F508-4033-B571-2B29DF8F447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983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5113D-EE90-4DB5-8B60-FC3B93F429F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630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ED72FA-F80D-49AF-822D-B3FF4D79ACD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4303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523A71-7A03-4925-B8A3-F68FDBE48FB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786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A4C12-08BD-4DCA-AAB6-16CF56D826E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896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7AB4D8-9A2D-43BF-B474-64D2DA23005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8482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815737-6BBB-4A81-B6C9-732776CFDD3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7488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349375"/>
            <a:ext cx="2286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6269" y="6540501"/>
            <a:ext cx="3303494" cy="28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 b="0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r>
              <a:rPr lang="zh-CN" altLang="en-US" smtClean="0"/>
              <a:t>跨网互联视音频关联分析与搜索理论和技术</a:t>
            </a:r>
            <a:endParaRPr lang="en-US" altLang="zh-CN" dirty="0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025" y="6540501"/>
            <a:ext cx="21336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Arial" pitchFamily="34" charset="0"/>
              </a:defRPr>
            </a:lvl1pPr>
          </a:lstStyle>
          <a:p>
            <a:pPr>
              <a:defRPr/>
            </a:pPr>
            <a:fld id="{DD5A1EE3-AA23-47F0-A9E2-C9B616534465}" type="slidenum">
              <a:rPr lang="en-US" altLang="zh-CN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204913" y="250825"/>
            <a:ext cx="7088480" cy="65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7088" y="1347788"/>
            <a:ext cx="7859712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916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4838" y="6532563"/>
            <a:ext cx="21336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 b="0" baseline="0" smtClean="0">
                <a:solidFill>
                  <a:schemeClr val="tx1"/>
                </a:solidFill>
                <a:latin typeface="Arial" pitchFamily="34" charset="0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en-US" altLang="zh-CN" smtClean="0"/>
              <a:t>2014-09-28</a:t>
            </a:r>
            <a:endParaRPr lang="en-US" altLang="zh-CN" dirty="0"/>
          </a:p>
        </p:txBody>
      </p:sp>
      <p:pic>
        <p:nvPicPr>
          <p:cNvPr id="1032" name="Picture 25" descr="logo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9" b="12930"/>
          <a:stretch>
            <a:fillRect/>
          </a:stretch>
        </p:blipFill>
        <p:spPr bwMode="auto">
          <a:xfrm>
            <a:off x="84138" y="188913"/>
            <a:ext cx="8747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3" name="Group 4"/>
          <p:cNvGrpSpPr>
            <a:grpSpLocks/>
          </p:cNvGrpSpPr>
          <p:nvPr/>
        </p:nvGrpSpPr>
        <p:grpSpPr bwMode="auto">
          <a:xfrm>
            <a:off x="388938" y="893763"/>
            <a:ext cx="8281987" cy="474662"/>
            <a:chOff x="0" y="0"/>
            <a:chExt cx="5760" cy="344"/>
          </a:xfrm>
        </p:grpSpPr>
        <p:sp>
          <p:nvSpPr>
            <p:cNvPr id="49157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49158" name="Rectangle 6"/>
            <p:cNvSpPr>
              <a:spLocks noChangeArrowheads="1"/>
            </p:cNvSpPr>
            <p:nvPr/>
          </p:nvSpPr>
          <p:spPr bwMode="auto">
            <a:xfrm>
              <a:off x="259" y="85"/>
              <a:ext cx="5501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49159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8" cy="89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49160" name="Rectangle 8"/>
            <p:cNvSpPr>
              <a:spLocks noChangeArrowheads="1"/>
            </p:cNvSpPr>
            <p:nvPr/>
          </p:nvSpPr>
          <p:spPr bwMode="auto">
            <a:xfrm>
              <a:off x="344" y="0"/>
              <a:ext cx="88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49161" name="Rectangle 9"/>
            <p:cNvSpPr>
              <a:spLocks noChangeArrowheads="1"/>
            </p:cNvSpPr>
            <p:nvPr/>
          </p:nvSpPr>
          <p:spPr bwMode="auto">
            <a:xfrm>
              <a:off x="344" y="85"/>
              <a:ext cx="88" cy="89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49162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hlink"/>
                </a:solidFill>
                <a:latin typeface="Arial" charset="0"/>
              </a:endParaRPr>
            </a:p>
          </p:txBody>
        </p:sp>
        <p:sp>
          <p:nvSpPr>
            <p:cNvPr id="49163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6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2400" b="0">
                <a:latin typeface="Times New Roman" pitchFamily="18" charset="0"/>
              </a:endParaRPr>
            </a:p>
          </p:txBody>
        </p:sp>
        <p:sp>
          <p:nvSpPr>
            <p:cNvPr id="49164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8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charset="0"/>
              </a:endParaRPr>
            </a:p>
          </p:txBody>
        </p:sp>
        <p:sp>
          <p:nvSpPr>
            <p:cNvPr id="49165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b="0">
                <a:solidFill>
                  <a:schemeClr val="accent2"/>
                </a:solidFill>
                <a:latin typeface="Arial" charset="0"/>
              </a:endParaRPr>
            </a:p>
          </p:txBody>
        </p:sp>
      </p:grpSp>
      <p:pic>
        <p:nvPicPr>
          <p:cNvPr id="1034" name="Picture 26" descr="logo－zi-shu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617663"/>
            <a:ext cx="247650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79" name="Text Box 27"/>
          <p:cNvSpPr txBox="1">
            <a:spLocks noChangeArrowheads="1"/>
          </p:cNvSpPr>
          <p:nvPr/>
        </p:nvSpPr>
        <p:spPr bwMode="auto">
          <a:xfrm>
            <a:off x="107950" y="3441700"/>
            <a:ext cx="306388" cy="343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defRPr/>
            </a:pPr>
            <a:r>
              <a:rPr lang="en-US" altLang="zh-CN" sz="800" dirty="0">
                <a:solidFill>
                  <a:srgbClr val="F62A4C"/>
                </a:solidFill>
                <a:latin typeface="Arial" charset="0"/>
              </a:rPr>
              <a:t>Institute of Computing Technology, Chinese Academy of Sciences</a:t>
            </a:r>
            <a:endParaRPr lang="zh-CN" altLang="en-US" sz="800" dirty="0">
              <a:solidFill>
                <a:srgbClr val="F62A4C"/>
              </a:solidFill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aseline="0">
          <a:solidFill>
            <a:srgbClr val="C000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Segoe UI Light" pitchFamily="34" charset="0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rgbClr val="C00000"/>
          </a:solidFill>
          <a:latin typeface="Arial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n"/>
        <a:defRPr sz="2800" baseline="0">
          <a:solidFill>
            <a:schemeClr val="tx1"/>
          </a:solidFill>
          <a:latin typeface="Segoe UI Light" pitchFamily="34" charset="0"/>
          <a:ea typeface="微软雅黑" pitchFamily="34" charset="-122"/>
          <a:cs typeface="+mn-cs"/>
        </a:defRPr>
      </a:lvl1pPr>
      <a:lvl2pPr marL="742950" indent="-28575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80000"/>
        <a:buFont typeface="Wingdings" pitchFamily="2" charset="2"/>
        <a:buChar char="¨"/>
        <a:defRPr sz="2400" baseline="0">
          <a:solidFill>
            <a:schemeClr val="tx1"/>
          </a:solidFill>
          <a:latin typeface="Segoe UI Light" pitchFamily="34" charset="0"/>
          <a:ea typeface="微软雅黑" pitchFamily="34" charset="-122"/>
        </a:defRPr>
      </a:lvl2pPr>
      <a:lvl3pPr marL="11430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SzPct val="65000"/>
        <a:buFont typeface="Wingdings" pitchFamily="2" charset="2"/>
        <a:buChar char="n"/>
        <a:defRPr sz="2000" baseline="0">
          <a:solidFill>
            <a:schemeClr val="tx1"/>
          </a:solidFill>
          <a:latin typeface="Segoe UI Light" pitchFamily="34" charset="0"/>
          <a:ea typeface="微软雅黑" pitchFamily="34" charset="-122"/>
        </a:defRPr>
      </a:lvl3pPr>
      <a:lvl4pPr marL="1600200" indent="-228600" algn="l" rtl="0" eaLnBrk="1" fontAlgn="base" hangingPunct="1">
        <a:spcBef>
          <a:spcPct val="1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¨"/>
        <a:defRPr sz="1800" baseline="0">
          <a:solidFill>
            <a:schemeClr val="tx1"/>
          </a:solidFill>
          <a:latin typeface="Segoe UI Light" pitchFamily="34" charset="0"/>
          <a:ea typeface="微软雅黑" pitchFamily="34" charset="-122"/>
        </a:defRPr>
      </a:lvl4pPr>
      <a:lvl5pPr marL="2057400" indent="-228600" algn="l" rtl="0" eaLnBrk="1" fontAlgn="base" hangingPunct="1">
        <a:spcBef>
          <a:spcPct val="1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800" baseline="0">
          <a:solidFill>
            <a:schemeClr val="tx1"/>
          </a:solidFill>
          <a:latin typeface="Segoe UI Light" pitchFamily="34" charset="0"/>
          <a:ea typeface="微软雅黑" pitchFamily="34" charset="-12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xlchen@ict.ac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oleObject" Target="../embeddings/oleObject8.bin"/><Relationship Id="rId21" Type="http://schemas.openxmlformats.org/officeDocument/2006/relationships/image" Target="../media/image40.png"/><Relationship Id="rId34" Type="http://schemas.openxmlformats.org/officeDocument/2006/relationships/image" Target="../media/image20.wmf"/><Relationship Id="rId42" Type="http://schemas.openxmlformats.org/officeDocument/2006/relationships/oleObject" Target="../embeddings/oleObject11.bin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63" Type="http://schemas.openxmlformats.org/officeDocument/2006/relationships/oleObject" Target="../embeddings/oleObject17.bin"/><Relationship Id="rId7" Type="http://schemas.openxmlformats.org/officeDocument/2006/relationships/image" Target="../media/image26.png"/><Relationship Id="rId2" Type="http://schemas.openxmlformats.org/officeDocument/2006/relationships/tags" Target="../tags/tag1.xm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oleObject" Target="../embeddings/oleObject2.bin"/><Relationship Id="rId41" Type="http://schemas.openxmlformats.org/officeDocument/2006/relationships/oleObject" Target="../embeddings/oleObject10.bin"/><Relationship Id="rId54" Type="http://schemas.openxmlformats.org/officeDocument/2006/relationships/image" Target="../media/image53.png"/><Relationship Id="rId62" Type="http://schemas.openxmlformats.org/officeDocument/2006/relationships/image" Target="../media/image59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png"/><Relationship Id="rId11" Type="http://schemas.openxmlformats.org/officeDocument/2006/relationships/image" Target="../media/image30.wmf"/><Relationship Id="rId24" Type="http://schemas.openxmlformats.org/officeDocument/2006/relationships/image" Target="../media/image43.png"/><Relationship Id="rId32" Type="http://schemas.openxmlformats.org/officeDocument/2006/relationships/image" Target="../media/image19.emf"/><Relationship Id="rId37" Type="http://schemas.openxmlformats.org/officeDocument/2006/relationships/image" Target="../media/image21.wmf"/><Relationship Id="rId40" Type="http://schemas.openxmlformats.org/officeDocument/2006/relationships/oleObject" Target="../embeddings/oleObject9.bin"/><Relationship Id="rId45" Type="http://schemas.openxmlformats.org/officeDocument/2006/relationships/oleObject" Target="../embeddings/oleObject14.bin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17.emf"/><Relationship Id="rId36" Type="http://schemas.openxmlformats.org/officeDocument/2006/relationships/oleObject" Target="../embeddings/oleObject6.bin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61" Type="http://schemas.openxmlformats.org/officeDocument/2006/relationships/image" Target="../media/image22.wmf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oleObject" Target="../embeddings/oleObject3.bin"/><Relationship Id="rId44" Type="http://schemas.openxmlformats.org/officeDocument/2006/relationships/oleObject" Target="../embeddings/oleObject13.bin"/><Relationship Id="rId52" Type="http://schemas.openxmlformats.org/officeDocument/2006/relationships/image" Target="../media/image51.png"/><Relationship Id="rId60" Type="http://schemas.openxmlformats.org/officeDocument/2006/relationships/oleObject" Target="../embeddings/oleObject16.bin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oleObject" Target="../embeddings/oleObject1.bin"/><Relationship Id="rId30" Type="http://schemas.openxmlformats.org/officeDocument/2006/relationships/image" Target="../media/image18.emf"/><Relationship Id="rId35" Type="http://schemas.openxmlformats.org/officeDocument/2006/relationships/oleObject" Target="../embeddings/oleObject5.bin"/><Relationship Id="rId43" Type="http://schemas.openxmlformats.org/officeDocument/2006/relationships/oleObject" Target="../embeddings/oleObject12.bin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oleObject" Target="../embeddings/oleObject18.bin"/><Relationship Id="rId8" Type="http://schemas.openxmlformats.org/officeDocument/2006/relationships/image" Target="../media/image27.png"/><Relationship Id="rId51" Type="http://schemas.openxmlformats.org/officeDocument/2006/relationships/image" Target="../media/image50.png"/><Relationship Id="rId3" Type="http://schemas.openxmlformats.org/officeDocument/2006/relationships/slideLayout" Target="../slideLayouts/slideLayout6.xml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oleObject" Target="../embeddings/oleObject4.bin"/><Relationship Id="rId38" Type="http://schemas.openxmlformats.org/officeDocument/2006/relationships/oleObject" Target="../embeddings/oleObject7.bin"/><Relationship Id="rId46" Type="http://schemas.openxmlformats.org/officeDocument/2006/relationships/oleObject" Target="../embeddings/oleObject15.bin"/><Relationship Id="rId59" Type="http://schemas.openxmlformats.org/officeDocument/2006/relationships/image" Target="../media/image5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880.png"/><Relationship Id="rId4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9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13" Type="http://schemas.openxmlformats.org/officeDocument/2006/relationships/image" Target="../media/image105.jpeg"/><Relationship Id="rId18" Type="http://schemas.openxmlformats.org/officeDocument/2006/relationships/image" Target="../media/image110.jpeg"/><Relationship Id="rId26" Type="http://schemas.openxmlformats.org/officeDocument/2006/relationships/image" Target="../media/image118.jpeg"/><Relationship Id="rId3" Type="http://schemas.openxmlformats.org/officeDocument/2006/relationships/image" Target="../media/image95.jpeg"/><Relationship Id="rId21" Type="http://schemas.openxmlformats.org/officeDocument/2006/relationships/image" Target="../media/image113.jpeg"/><Relationship Id="rId7" Type="http://schemas.openxmlformats.org/officeDocument/2006/relationships/image" Target="../media/image99.jpeg"/><Relationship Id="rId12" Type="http://schemas.openxmlformats.org/officeDocument/2006/relationships/image" Target="../media/image104.jpeg"/><Relationship Id="rId17" Type="http://schemas.openxmlformats.org/officeDocument/2006/relationships/image" Target="../media/image109.jpeg"/><Relationship Id="rId25" Type="http://schemas.openxmlformats.org/officeDocument/2006/relationships/image" Target="../media/image117.jpeg"/><Relationship Id="rId33" Type="http://schemas.openxmlformats.org/officeDocument/2006/relationships/image" Target="../media/image125.png"/><Relationship Id="rId2" Type="http://schemas.openxmlformats.org/officeDocument/2006/relationships/image" Target="../media/image94.jpeg"/><Relationship Id="rId16" Type="http://schemas.openxmlformats.org/officeDocument/2006/relationships/image" Target="../media/image108.jpeg"/><Relationship Id="rId20" Type="http://schemas.openxmlformats.org/officeDocument/2006/relationships/image" Target="../media/image112.jpeg"/><Relationship Id="rId29" Type="http://schemas.openxmlformats.org/officeDocument/2006/relationships/image" Target="../media/image12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8.jpeg"/><Relationship Id="rId11" Type="http://schemas.openxmlformats.org/officeDocument/2006/relationships/image" Target="../media/image103.jpeg"/><Relationship Id="rId24" Type="http://schemas.openxmlformats.org/officeDocument/2006/relationships/image" Target="../media/image116.jpeg"/><Relationship Id="rId32" Type="http://schemas.openxmlformats.org/officeDocument/2006/relationships/image" Target="../media/image124.png"/><Relationship Id="rId5" Type="http://schemas.openxmlformats.org/officeDocument/2006/relationships/image" Target="../media/image97.jpeg"/><Relationship Id="rId15" Type="http://schemas.openxmlformats.org/officeDocument/2006/relationships/image" Target="../media/image107.jpeg"/><Relationship Id="rId23" Type="http://schemas.openxmlformats.org/officeDocument/2006/relationships/image" Target="../media/image115.jpeg"/><Relationship Id="rId28" Type="http://schemas.openxmlformats.org/officeDocument/2006/relationships/image" Target="../media/image120.jpeg"/><Relationship Id="rId10" Type="http://schemas.openxmlformats.org/officeDocument/2006/relationships/image" Target="../media/image102.jpeg"/><Relationship Id="rId19" Type="http://schemas.openxmlformats.org/officeDocument/2006/relationships/image" Target="../media/image111.jpeg"/><Relationship Id="rId31" Type="http://schemas.openxmlformats.org/officeDocument/2006/relationships/image" Target="../media/image123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Relationship Id="rId14" Type="http://schemas.openxmlformats.org/officeDocument/2006/relationships/image" Target="../media/image106.jpeg"/><Relationship Id="rId22" Type="http://schemas.openxmlformats.org/officeDocument/2006/relationships/image" Target="../media/image114.jpeg"/><Relationship Id="rId27" Type="http://schemas.openxmlformats.org/officeDocument/2006/relationships/image" Target="../media/image119.jpeg"/><Relationship Id="rId30" Type="http://schemas.openxmlformats.org/officeDocument/2006/relationships/image" Target="../media/image1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7" Type="http://schemas.microsoft.com/office/2007/relationships/hdphoto" Target="../media/hdphoto6.wdp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2.png"/><Relationship Id="rId5" Type="http://schemas.openxmlformats.org/officeDocument/2006/relationships/hyperlink" Target="http://www.google.com.hk/url?sa=i&amp;rct=j&amp;q=&amp;esrc=s&amp;frm=1&amp;source=images&amp;cd=&amp;cad=rja&amp;uact=8&amp;docid=eEXyo3PGLTTVFM&amp;tbnid=tnacHBPS3qfmHM:&amp;ved=0CAUQjRw&amp;url=http://www.igao7.com/lytrobuy.html&amp;ei=qZFWU8bVEczTkQXXg4CoBw&amp;psig=AFQjCNEfuLSXIjancDs2t63HwDaxo0EcOw&amp;ust=1398268267707174" TargetMode="External"/><Relationship Id="rId4" Type="http://schemas.openxmlformats.org/officeDocument/2006/relationships/image" Target="../media/image14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.gif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3012" y="1240218"/>
            <a:ext cx="6970987" cy="2209800"/>
          </a:xfrm>
        </p:spPr>
        <p:txBody>
          <a:bodyPr>
            <a:normAutofit/>
          </a:bodyPr>
          <a:lstStyle/>
          <a:p>
            <a:r>
              <a:rPr lang="zh-CN" altLang="en-US" sz="4400" dirty="0">
                <a:effectLst/>
              </a:rPr>
              <a:t>跨网互联视音频关联</a:t>
            </a:r>
            <a:r>
              <a:rPr lang="zh-CN" altLang="en-US" sz="4400" dirty="0" smtClean="0">
                <a:effectLst/>
              </a:rPr>
              <a:t>分析</a:t>
            </a:r>
            <a:r>
              <a:rPr lang="en-US" altLang="zh-CN" sz="4400" dirty="0" smtClean="0">
                <a:effectLst/>
              </a:rPr>
              <a:t/>
            </a:r>
            <a:br>
              <a:rPr lang="en-US" altLang="zh-CN" sz="4400" dirty="0" smtClean="0">
                <a:effectLst/>
              </a:rPr>
            </a:br>
            <a:r>
              <a:rPr lang="zh-CN" altLang="en-US" sz="4400" dirty="0" smtClean="0">
                <a:effectLst/>
              </a:rPr>
              <a:t>与</a:t>
            </a:r>
            <a:r>
              <a:rPr lang="zh-CN" altLang="en-US" sz="4400" dirty="0">
                <a:effectLst/>
              </a:rPr>
              <a:t>搜索理论和技术</a:t>
            </a:r>
            <a:endParaRPr lang="en-US" sz="44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zh-CN" altLang="en-US" sz="2800" dirty="0" smtClean="0"/>
              <a:t>陈熙霖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400" dirty="0" smtClean="0">
                <a:hlinkClick r:id="rId2"/>
              </a:rPr>
              <a:t>xlchen@ict.ac.cn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155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4" name="Picture 850" descr="C:\Users\Hugo\Desktop\PPT\广州背景图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911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3090" name="Picture 2" descr="上海全景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8458"/>
            <a:ext cx="9144000" cy="363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空天地一体化系统-wang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33388" y="1773238"/>
            <a:ext cx="9685338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95288" y="3789363"/>
            <a:ext cx="1547812" cy="792162"/>
            <a:chOff x="340" y="2230"/>
            <a:chExt cx="1316" cy="857"/>
          </a:xfrm>
        </p:grpSpPr>
        <p:grpSp>
          <p:nvGrpSpPr>
            <p:cNvPr id="3" name="Group 53"/>
            <p:cNvGrpSpPr>
              <a:grpSpLocks/>
            </p:cNvGrpSpPr>
            <p:nvPr/>
          </p:nvGrpSpPr>
          <p:grpSpPr bwMode="auto">
            <a:xfrm>
              <a:off x="658" y="2230"/>
              <a:ext cx="545" cy="383"/>
              <a:chOff x="4422" y="2270"/>
              <a:chExt cx="998" cy="687"/>
            </a:xfrm>
          </p:grpSpPr>
          <p:pic>
            <p:nvPicPr>
              <p:cNvPr id="6983" name="Picture 41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" y="2341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4" name="Picture 42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2270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5" name="Picture 43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387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6" name="Picture 46" descr="大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2387"/>
                <a:ext cx="227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5" name="Group 77"/>
            <p:cNvGrpSpPr>
              <a:grpSpLocks/>
            </p:cNvGrpSpPr>
            <p:nvPr/>
          </p:nvGrpSpPr>
          <p:grpSpPr bwMode="auto">
            <a:xfrm>
              <a:off x="340" y="2523"/>
              <a:ext cx="545" cy="383"/>
              <a:chOff x="4422" y="2270"/>
              <a:chExt cx="998" cy="687"/>
            </a:xfrm>
          </p:grpSpPr>
          <p:pic>
            <p:nvPicPr>
              <p:cNvPr id="6979" name="Picture 78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" y="2341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0" name="Picture 79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2270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1" name="Picture 80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387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82" name="Picture 81" descr="大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2387"/>
                <a:ext cx="227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" name="Group 82"/>
            <p:cNvGrpSpPr>
              <a:grpSpLocks/>
            </p:cNvGrpSpPr>
            <p:nvPr/>
          </p:nvGrpSpPr>
          <p:grpSpPr bwMode="auto">
            <a:xfrm>
              <a:off x="1111" y="2296"/>
              <a:ext cx="545" cy="383"/>
              <a:chOff x="4422" y="2270"/>
              <a:chExt cx="998" cy="687"/>
            </a:xfrm>
          </p:grpSpPr>
          <p:pic>
            <p:nvPicPr>
              <p:cNvPr id="6975" name="Picture 83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" y="2341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6" name="Picture 84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2270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7" name="Picture 85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387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8" name="Picture 86" descr="大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2387"/>
                <a:ext cx="227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" name="Group 87"/>
            <p:cNvGrpSpPr>
              <a:grpSpLocks/>
            </p:cNvGrpSpPr>
            <p:nvPr/>
          </p:nvGrpSpPr>
          <p:grpSpPr bwMode="auto">
            <a:xfrm>
              <a:off x="793" y="2387"/>
              <a:ext cx="453" cy="454"/>
              <a:chOff x="4422" y="2270"/>
              <a:chExt cx="998" cy="687"/>
            </a:xfrm>
          </p:grpSpPr>
          <p:pic>
            <p:nvPicPr>
              <p:cNvPr id="6971" name="Picture 88" descr="大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" y="2341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2" name="Picture 89" descr="大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2270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3" name="Picture 90" descr="大楼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387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4" name="Picture 91" descr="大楼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2387"/>
                <a:ext cx="227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" name="Group 106"/>
            <p:cNvGrpSpPr>
              <a:grpSpLocks/>
            </p:cNvGrpSpPr>
            <p:nvPr/>
          </p:nvGrpSpPr>
          <p:grpSpPr bwMode="auto">
            <a:xfrm>
              <a:off x="567" y="2704"/>
              <a:ext cx="545" cy="383"/>
              <a:chOff x="4422" y="2270"/>
              <a:chExt cx="998" cy="687"/>
            </a:xfrm>
          </p:grpSpPr>
          <p:pic>
            <p:nvPicPr>
              <p:cNvPr id="6967" name="Picture 107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0" y="2341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68" name="Picture 108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38" y="2270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69" name="Picture 109" descr="大楼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" y="2387"/>
                <a:ext cx="510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70" name="Picture 110" descr="大楼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6" y="2387"/>
                <a:ext cx="227" cy="5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169" name="Picture 1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063" y="5949950"/>
            <a:ext cx="7969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170" name="Picture 1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1563" y="6064250"/>
            <a:ext cx="796925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171" name="Picture 1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04025" y="6135688"/>
            <a:ext cx="7969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173" name="Picture 93" descr="200611092352558597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6325" y="5949950"/>
            <a:ext cx="5762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4" name="Picture 36" descr="医院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8850" y="3644900"/>
            <a:ext cx="161131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75" name="Picture 1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1500" y="6469063"/>
            <a:ext cx="79692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176" name="Picture 13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588" y="6461125"/>
            <a:ext cx="868362" cy="42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6177" name="Picture 105" descr="200611092352558597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7763" y="6237288"/>
            <a:ext cx="57626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1" name="Picture 693" descr="卡通消防车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463" y="6237288"/>
            <a:ext cx="935037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2" name="Picture 694" descr="救护车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613" y="4724400"/>
            <a:ext cx="687387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6" name="Text Box 744"/>
          <p:cNvSpPr txBox="1">
            <a:spLocks noChangeArrowheads="1"/>
          </p:cNvSpPr>
          <p:nvPr/>
        </p:nvSpPr>
        <p:spPr bwMode="auto">
          <a:xfrm>
            <a:off x="3167956" y="1151456"/>
            <a:ext cx="27721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kern="1200" dirty="0" smtClean="0">
                <a:solidFill>
                  <a:srgbClr val="C00000"/>
                </a:solidFill>
                <a:ea typeface="黑体" pitchFamily="2" charset="-122"/>
              </a:rPr>
              <a:t>监控摄像头无所不在</a:t>
            </a:r>
            <a:endParaRPr lang="zh-CN" altLang="en-US" sz="2400" b="1" kern="1200" dirty="0">
              <a:solidFill>
                <a:srgbClr val="C00000"/>
              </a:solidFill>
              <a:ea typeface="黑体" pitchFamily="2" charset="-122"/>
            </a:endParaRPr>
          </a:p>
        </p:txBody>
      </p:sp>
      <p:sp>
        <p:nvSpPr>
          <p:cNvPr id="627" name="Oval 750"/>
          <p:cNvSpPr>
            <a:spLocks noChangeArrowheads="1"/>
          </p:cNvSpPr>
          <p:nvPr/>
        </p:nvSpPr>
        <p:spPr bwMode="auto">
          <a:xfrm>
            <a:off x="1619250" y="4148138"/>
            <a:ext cx="71438" cy="73025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pic>
        <p:nvPicPr>
          <p:cNvPr id="6186" name="图片 91" descr="冲卡（卡通）.png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00" y="3357563"/>
            <a:ext cx="828675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7" name="图片 95" descr="飙车.png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9925" y="3573463"/>
            <a:ext cx="768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8" name="Picture 771" descr="火花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99275" y="3500438"/>
            <a:ext cx="26511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89" name="图片 11" descr="警察（卡通）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0788" y="3716338"/>
            <a:ext cx="503237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5" name="图片 88" descr="警车.png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67268">
            <a:off x="679450" y="6381750"/>
            <a:ext cx="868363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8" name="Picture 793" descr="罩子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2592388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9" name="Picture 794" descr="罩子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5427663"/>
            <a:ext cx="2268538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0" name="Picture 795" descr="罩子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5" y="4221163"/>
            <a:ext cx="2266950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1" name="Picture 796" descr="罩子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4663" y="5427663"/>
            <a:ext cx="2881312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2" name="Picture 797" descr="罩子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2708275"/>
            <a:ext cx="3024188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" name="Oval 748"/>
          <p:cNvSpPr>
            <a:spLocks noChangeArrowheads="1"/>
          </p:cNvSpPr>
          <p:nvPr/>
        </p:nvSpPr>
        <p:spPr bwMode="auto">
          <a:xfrm>
            <a:off x="5940425" y="6381750"/>
            <a:ext cx="71438" cy="71438"/>
          </a:xfrm>
          <a:prstGeom prst="ellipse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672" name="Text Box 671"/>
          <p:cNvSpPr txBox="1">
            <a:spLocks noChangeArrowheads="1"/>
          </p:cNvSpPr>
          <p:nvPr/>
        </p:nvSpPr>
        <p:spPr bwMode="auto">
          <a:xfrm>
            <a:off x="4572000" y="6618546"/>
            <a:ext cx="3024188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消防安全防控指挥</a:t>
            </a:r>
          </a:p>
        </p:txBody>
      </p:sp>
      <p:sp>
        <p:nvSpPr>
          <p:cNvPr id="673" name="Text Box 672"/>
          <p:cNvSpPr txBox="1">
            <a:spLocks noChangeArrowheads="1"/>
          </p:cNvSpPr>
          <p:nvPr/>
        </p:nvSpPr>
        <p:spPr bwMode="auto">
          <a:xfrm>
            <a:off x="6228184" y="4034681"/>
            <a:ext cx="22320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交通安全防控指挥</a:t>
            </a:r>
          </a:p>
        </p:txBody>
      </p:sp>
      <p:sp>
        <p:nvSpPr>
          <p:cNvPr id="674" name="Text Box 673"/>
          <p:cNvSpPr txBox="1">
            <a:spLocks noChangeArrowheads="1"/>
          </p:cNvSpPr>
          <p:nvPr/>
        </p:nvSpPr>
        <p:spPr bwMode="auto">
          <a:xfrm>
            <a:off x="4572000" y="6627515"/>
            <a:ext cx="2087563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安全生产防控指挥</a:t>
            </a:r>
          </a:p>
        </p:txBody>
      </p:sp>
      <p:sp>
        <p:nvSpPr>
          <p:cNvPr id="675" name="Text Box 674"/>
          <p:cNvSpPr txBox="1">
            <a:spLocks noChangeArrowheads="1"/>
          </p:cNvSpPr>
          <p:nvPr/>
        </p:nvSpPr>
        <p:spPr bwMode="auto">
          <a:xfrm>
            <a:off x="5867400" y="5186065"/>
            <a:ext cx="3455988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突发公共卫生事件防控指挥</a:t>
            </a:r>
          </a:p>
        </p:txBody>
      </p:sp>
      <p:grpSp>
        <p:nvGrpSpPr>
          <p:cNvPr id="9" name="Group 676"/>
          <p:cNvGrpSpPr>
            <a:grpSpLocks/>
          </p:cNvGrpSpPr>
          <p:nvPr/>
        </p:nvGrpSpPr>
        <p:grpSpPr bwMode="auto">
          <a:xfrm>
            <a:off x="5076825" y="5919788"/>
            <a:ext cx="2232025" cy="938212"/>
            <a:chOff x="-1565" y="2069"/>
            <a:chExt cx="1679" cy="591"/>
          </a:xfrm>
        </p:grpSpPr>
        <p:graphicFrame>
          <p:nvGraphicFramePr>
            <p:cNvPr id="6158" name="Object 170"/>
            <p:cNvGraphicFramePr>
              <a:graphicFrameLocks noChangeAspect="1"/>
            </p:cNvGraphicFramePr>
            <p:nvPr/>
          </p:nvGraphicFramePr>
          <p:xfrm>
            <a:off x="-1556" y="2353"/>
            <a:ext cx="96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4" name="Visio" r:id="rId27" imgW="878456" imgH="502619" progId="">
                    <p:embed/>
                  </p:oleObj>
                </mc:Choice>
                <mc:Fallback>
                  <p:oleObj name="Visio" r:id="rId27" imgW="878456" imgH="502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556" y="2353"/>
                          <a:ext cx="969" cy="30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9" name="Object 171"/>
            <p:cNvGraphicFramePr>
              <a:graphicFrameLocks noChangeAspect="1"/>
            </p:cNvGraphicFramePr>
            <p:nvPr/>
          </p:nvGraphicFramePr>
          <p:xfrm>
            <a:off x="-1565" y="2069"/>
            <a:ext cx="960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5" name="Visio" r:id="rId29" imgW="875264" imgH="499602" progId="">
                    <p:embed/>
                  </p:oleObj>
                </mc:Choice>
                <mc:Fallback>
                  <p:oleObj name="Visio" r:id="rId29" imgW="875264" imgH="4996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565" y="2069"/>
                          <a:ext cx="960" cy="30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0" name="Object 206"/>
            <p:cNvGraphicFramePr>
              <a:graphicFrameLocks noChangeAspect="1"/>
            </p:cNvGraphicFramePr>
            <p:nvPr/>
          </p:nvGraphicFramePr>
          <p:xfrm>
            <a:off x="-855" y="2109"/>
            <a:ext cx="969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6" name="Visio" r:id="rId31" imgW="878456" imgH="502619" progId="">
                    <p:embed/>
                  </p:oleObj>
                </mc:Choice>
                <mc:Fallback>
                  <p:oleObj name="Visio" r:id="rId31" imgW="878456" imgH="502619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55" y="2109"/>
                          <a:ext cx="969" cy="30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680"/>
          <p:cNvGrpSpPr>
            <a:grpSpLocks/>
          </p:cNvGrpSpPr>
          <p:nvPr/>
        </p:nvGrpSpPr>
        <p:grpSpPr bwMode="auto">
          <a:xfrm>
            <a:off x="395288" y="5516563"/>
            <a:ext cx="2019300" cy="1155700"/>
            <a:chOff x="-2019" y="3158"/>
            <a:chExt cx="1272" cy="728"/>
          </a:xfrm>
        </p:grpSpPr>
        <p:graphicFrame>
          <p:nvGraphicFramePr>
            <p:cNvPr id="6155" name="Object 170"/>
            <p:cNvGraphicFramePr>
              <a:graphicFrameLocks noChangeAspect="1"/>
            </p:cNvGraphicFramePr>
            <p:nvPr/>
          </p:nvGraphicFramePr>
          <p:xfrm>
            <a:off x="-2012" y="3508"/>
            <a:ext cx="73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7" name="Visio" r:id="rId33" imgW="878675" imgH="502426" progId="">
                    <p:embed/>
                  </p:oleObj>
                </mc:Choice>
                <mc:Fallback>
                  <p:oleObj name="Visio" r:id="rId33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2" y="3508"/>
                          <a:ext cx="734" cy="37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6" name="Object 171"/>
            <p:cNvGraphicFramePr>
              <a:graphicFrameLocks noChangeAspect="1"/>
            </p:cNvGraphicFramePr>
            <p:nvPr/>
          </p:nvGraphicFramePr>
          <p:xfrm>
            <a:off x="-2019" y="3158"/>
            <a:ext cx="7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8" name="Visio" r:id="rId35" imgW="875264" imgH="499602" progId="">
                    <p:embed/>
                  </p:oleObj>
                </mc:Choice>
                <mc:Fallback>
                  <p:oleObj name="Visio" r:id="rId35" imgW="875264" imgH="4996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9" y="3158"/>
                          <a:ext cx="727" cy="37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7" name="Object 206"/>
            <p:cNvGraphicFramePr>
              <a:graphicFrameLocks noChangeAspect="1"/>
            </p:cNvGraphicFramePr>
            <p:nvPr/>
          </p:nvGraphicFramePr>
          <p:xfrm>
            <a:off x="-1480" y="3207"/>
            <a:ext cx="73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69" name="Visio" r:id="rId36" imgW="878675" imgH="502426" progId="">
                    <p:embed/>
                  </p:oleObj>
                </mc:Choice>
                <mc:Fallback>
                  <p:oleObj name="Visio" r:id="rId36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80" y="3207"/>
                          <a:ext cx="733" cy="37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216" name="Text Box 685"/>
          <p:cNvSpPr txBox="1">
            <a:spLocks noChangeArrowheads="1"/>
          </p:cNvSpPr>
          <p:nvPr/>
        </p:nvSpPr>
        <p:spPr bwMode="auto">
          <a:xfrm>
            <a:off x="755650" y="3665796"/>
            <a:ext cx="9366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kern="1200">
                <a:solidFill>
                  <a:srgbClr val="FF0000"/>
                </a:solidFill>
                <a:ea typeface="黑体" pitchFamily="2" charset="-122"/>
              </a:rPr>
              <a:t>居住</a:t>
            </a:r>
          </a:p>
        </p:txBody>
      </p:sp>
      <p:sp>
        <p:nvSpPr>
          <p:cNvPr id="687" name="Text Box 686"/>
          <p:cNvSpPr txBox="1">
            <a:spLocks noChangeArrowheads="1"/>
          </p:cNvSpPr>
          <p:nvPr/>
        </p:nvSpPr>
        <p:spPr bwMode="auto">
          <a:xfrm>
            <a:off x="1258888" y="3678496"/>
            <a:ext cx="9366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kern="1200">
                <a:solidFill>
                  <a:srgbClr val="FF0000"/>
                </a:solidFill>
                <a:ea typeface="黑体" pitchFamily="2" charset="-122"/>
              </a:rPr>
              <a:t>安全</a:t>
            </a:r>
          </a:p>
        </p:txBody>
      </p:sp>
      <p:sp>
        <p:nvSpPr>
          <p:cNvPr id="6218" name="Text Box 687"/>
          <p:cNvSpPr txBox="1">
            <a:spLocks noChangeArrowheads="1"/>
          </p:cNvSpPr>
          <p:nvPr/>
        </p:nvSpPr>
        <p:spPr bwMode="auto">
          <a:xfrm>
            <a:off x="5219700" y="5694968"/>
            <a:ext cx="9366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kern="1200" dirty="0">
                <a:solidFill>
                  <a:srgbClr val="FF0000"/>
                </a:solidFill>
                <a:ea typeface="黑体" pitchFamily="2" charset="-122"/>
              </a:rPr>
              <a:t>生产</a:t>
            </a:r>
          </a:p>
        </p:txBody>
      </p:sp>
      <p:sp>
        <p:nvSpPr>
          <p:cNvPr id="6219" name="Text Box 688"/>
          <p:cNvSpPr txBox="1">
            <a:spLocks noChangeArrowheads="1"/>
          </p:cNvSpPr>
          <p:nvPr/>
        </p:nvSpPr>
        <p:spPr bwMode="auto">
          <a:xfrm>
            <a:off x="539750" y="5618421"/>
            <a:ext cx="9366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kern="1200">
                <a:solidFill>
                  <a:srgbClr val="FF0000"/>
                </a:solidFill>
                <a:ea typeface="黑体" pitchFamily="2" charset="-122"/>
              </a:rPr>
              <a:t>社会</a:t>
            </a:r>
          </a:p>
        </p:txBody>
      </p:sp>
      <p:sp>
        <p:nvSpPr>
          <p:cNvPr id="6220" name="Text Box 689"/>
          <p:cNvSpPr txBox="1">
            <a:spLocks noChangeArrowheads="1"/>
          </p:cNvSpPr>
          <p:nvPr/>
        </p:nvSpPr>
        <p:spPr bwMode="auto">
          <a:xfrm>
            <a:off x="6300788" y="2974975"/>
            <a:ext cx="93662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kern="1200">
                <a:solidFill>
                  <a:srgbClr val="FF0000"/>
                </a:solidFill>
                <a:ea typeface="黑体" pitchFamily="2" charset="-122"/>
              </a:rPr>
              <a:t>交通</a:t>
            </a:r>
          </a:p>
        </p:txBody>
      </p:sp>
      <p:sp>
        <p:nvSpPr>
          <p:cNvPr id="6221" name="Text Box 690"/>
          <p:cNvSpPr txBox="1">
            <a:spLocks noChangeArrowheads="1"/>
          </p:cNvSpPr>
          <p:nvPr/>
        </p:nvSpPr>
        <p:spPr bwMode="auto">
          <a:xfrm>
            <a:off x="7415213" y="4056063"/>
            <a:ext cx="93662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kern="1200">
                <a:solidFill>
                  <a:srgbClr val="FF0000"/>
                </a:solidFill>
                <a:ea typeface="黑体" pitchFamily="2" charset="-122"/>
              </a:rPr>
              <a:t>卫生</a:t>
            </a:r>
          </a:p>
        </p:txBody>
      </p:sp>
      <p:sp>
        <p:nvSpPr>
          <p:cNvPr id="692" name="Text Box 691"/>
          <p:cNvSpPr txBox="1">
            <a:spLocks noChangeArrowheads="1"/>
          </p:cNvSpPr>
          <p:nvPr/>
        </p:nvSpPr>
        <p:spPr bwMode="auto">
          <a:xfrm>
            <a:off x="5724525" y="5576240"/>
            <a:ext cx="93662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kern="1200" dirty="0">
                <a:solidFill>
                  <a:srgbClr val="FF0000"/>
                </a:solidFill>
                <a:ea typeface="黑体" pitchFamily="2" charset="-122"/>
              </a:rPr>
              <a:t>安全</a:t>
            </a:r>
          </a:p>
        </p:txBody>
      </p:sp>
      <p:sp>
        <p:nvSpPr>
          <p:cNvPr id="693" name="Text Box 692"/>
          <p:cNvSpPr txBox="1">
            <a:spLocks noChangeArrowheads="1"/>
          </p:cNvSpPr>
          <p:nvPr/>
        </p:nvSpPr>
        <p:spPr bwMode="auto">
          <a:xfrm>
            <a:off x="1042988" y="5618421"/>
            <a:ext cx="936625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b="1" kern="1200">
                <a:solidFill>
                  <a:srgbClr val="FF0000"/>
                </a:solidFill>
                <a:ea typeface="黑体" pitchFamily="2" charset="-122"/>
              </a:rPr>
              <a:t>安全</a:t>
            </a:r>
          </a:p>
        </p:txBody>
      </p:sp>
      <p:sp>
        <p:nvSpPr>
          <p:cNvPr id="694" name="Text Box 693"/>
          <p:cNvSpPr txBox="1">
            <a:spLocks noChangeArrowheads="1"/>
          </p:cNvSpPr>
          <p:nvPr/>
        </p:nvSpPr>
        <p:spPr bwMode="auto">
          <a:xfrm>
            <a:off x="6877050" y="2974975"/>
            <a:ext cx="93662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kern="1200" dirty="0">
                <a:solidFill>
                  <a:srgbClr val="FF0000"/>
                </a:solidFill>
                <a:ea typeface="黑体" pitchFamily="2" charset="-122"/>
              </a:rPr>
              <a:t>安全</a:t>
            </a:r>
          </a:p>
        </p:txBody>
      </p:sp>
      <p:sp>
        <p:nvSpPr>
          <p:cNvPr id="695" name="Text Box 694"/>
          <p:cNvSpPr txBox="1">
            <a:spLocks noChangeArrowheads="1"/>
          </p:cNvSpPr>
          <p:nvPr/>
        </p:nvSpPr>
        <p:spPr bwMode="auto">
          <a:xfrm>
            <a:off x="7956550" y="4060825"/>
            <a:ext cx="936625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sz="2000" b="1" kern="1200">
                <a:solidFill>
                  <a:srgbClr val="FF0000"/>
                </a:solidFill>
                <a:ea typeface="黑体" pitchFamily="2" charset="-122"/>
              </a:rPr>
              <a:t>安全</a:t>
            </a:r>
          </a:p>
        </p:txBody>
      </p:sp>
      <p:grpSp>
        <p:nvGrpSpPr>
          <p:cNvPr id="11" name="Group 702"/>
          <p:cNvGrpSpPr>
            <a:grpSpLocks/>
          </p:cNvGrpSpPr>
          <p:nvPr/>
        </p:nvGrpSpPr>
        <p:grpSpPr bwMode="auto">
          <a:xfrm>
            <a:off x="646113" y="3787775"/>
            <a:ext cx="722312" cy="863600"/>
            <a:chOff x="-704" y="2477"/>
            <a:chExt cx="455" cy="544"/>
          </a:xfrm>
        </p:grpSpPr>
        <p:sp>
          <p:nvSpPr>
            <p:cNvPr id="6369" name="Oval 746"/>
            <p:cNvSpPr>
              <a:spLocks noChangeArrowheads="1"/>
            </p:cNvSpPr>
            <p:nvPr/>
          </p:nvSpPr>
          <p:spPr bwMode="auto">
            <a:xfrm>
              <a:off x="-432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0" name="Oval 753"/>
            <p:cNvSpPr>
              <a:spLocks noChangeArrowheads="1"/>
            </p:cNvSpPr>
            <p:nvPr/>
          </p:nvSpPr>
          <p:spPr bwMode="auto">
            <a:xfrm>
              <a:off x="-704" y="27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1" name="Oval 753"/>
            <p:cNvSpPr>
              <a:spLocks noChangeArrowheads="1"/>
            </p:cNvSpPr>
            <p:nvPr/>
          </p:nvSpPr>
          <p:spPr bwMode="auto">
            <a:xfrm>
              <a:off x="-658" y="2568"/>
              <a:ext cx="45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2" name="Oval 746"/>
            <p:cNvSpPr>
              <a:spLocks noChangeArrowheads="1"/>
            </p:cNvSpPr>
            <p:nvPr/>
          </p:nvSpPr>
          <p:spPr bwMode="auto">
            <a:xfrm>
              <a:off x="-568" y="265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3" name="Oval 746"/>
            <p:cNvSpPr>
              <a:spLocks noChangeArrowheads="1"/>
            </p:cNvSpPr>
            <p:nvPr/>
          </p:nvSpPr>
          <p:spPr bwMode="auto">
            <a:xfrm>
              <a:off x="-432" y="2477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4" name="Oval 746"/>
            <p:cNvSpPr>
              <a:spLocks noChangeArrowheads="1"/>
            </p:cNvSpPr>
            <p:nvPr/>
          </p:nvSpPr>
          <p:spPr bwMode="auto">
            <a:xfrm>
              <a:off x="-386" y="256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5" name="Oval 746"/>
            <p:cNvSpPr>
              <a:spLocks noChangeArrowheads="1"/>
            </p:cNvSpPr>
            <p:nvPr/>
          </p:nvSpPr>
          <p:spPr bwMode="auto">
            <a:xfrm>
              <a:off x="-295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76" name="Oval 746"/>
            <p:cNvSpPr>
              <a:spLocks noChangeArrowheads="1"/>
            </p:cNvSpPr>
            <p:nvPr/>
          </p:nvSpPr>
          <p:spPr bwMode="auto">
            <a:xfrm>
              <a:off x="-341" y="2976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2" name="Group 711"/>
          <p:cNvGrpSpPr>
            <a:grpSpLocks/>
          </p:cNvGrpSpPr>
          <p:nvPr/>
        </p:nvGrpSpPr>
        <p:grpSpPr bwMode="auto">
          <a:xfrm>
            <a:off x="827088" y="5876925"/>
            <a:ext cx="722312" cy="863600"/>
            <a:chOff x="-704" y="2477"/>
            <a:chExt cx="455" cy="544"/>
          </a:xfrm>
        </p:grpSpPr>
        <p:sp>
          <p:nvSpPr>
            <p:cNvPr id="6361" name="Oval 746"/>
            <p:cNvSpPr>
              <a:spLocks noChangeArrowheads="1"/>
            </p:cNvSpPr>
            <p:nvPr/>
          </p:nvSpPr>
          <p:spPr bwMode="auto">
            <a:xfrm>
              <a:off x="-432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2" name="Oval 753"/>
            <p:cNvSpPr>
              <a:spLocks noChangeArrowheads="1"/>
            </p:cNvSpPr>
            <p:nvPr/>
          </p:nvSpPr>
          <p:spPr bwMode="auto">
            <a:xfrm>
              <a:off x="-704" y="27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3" name="Oval 753"/>
            <p:cNvSpPr>
              <a:spLocks noChangeArrowheads="1"/>
            </p:cNvSpPr>
            <p:nvPr/>
          </p:nvSpPr>
          <p:spPr bwMode="auto">
            <a:xfrm>
              <a:off x="-658" y="2568"/>
              <a:ext cx="45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4" name="Oval 746"/>
            <p:cNvSpPr>
              <a:spLocks noChangeArrowheads="1"/>
            </p:cNvSpPr>
            <p:nvPr/>
          </p:nvSpPr>
          <p:spPr bwMode="auto">
            <a:xfrm>
              <a:off x="-568" y="265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5" name="Oval 746"/>
            <p:cNvSpPr>
              <a:spLocks noChangeArrowheads="1"/>
            </p:cNvSpPr>
            <p:nvPr/>
          </p:nvSpPr>
          <p:spPr bwMode="auto">
            <a:xfrm>
              <a:off x="-432" y="2477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6" name="Oval 746"/>
            <p:cNvSpPr>
              <a:spLocks noChangeArrowheads="1"/>
            </p:cNvSpPr>
            <p:nvPr/>
          </p:nvSpPr>
          <p:spPr bwMode="auto">
            <a:xfrm>
              <a:off x="-386" y="256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7" name="Oval 746"/>
            <p:cNvSpPr>
              <a:spLocks noChangeArrowheads="1"/>
            </p:cNvSpPr>
            <p:nvPr/>
          </p:nvSpPr>
          <p:spPr bwMode="auto">
            <a:xfrm>
              <a:off x="-295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8" name="Oval 746"/>
            <p:cNvSpPr>
              <a:spLocks noChangeArrowheads="1"/>
            </p:cNvSpPr>
            <p:nvPr/>
          </p:nvSpPr>
          <p:spPr bwMode="auto">
            <a:xfrm>
              <a:off x="-341" y="2976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3" name="Group 720"/>
          <p:cNvGrpSpPr>
            <a:grpSpLocks/>
          </p:cNvGrpSpPr>
          <p:nvPr/>
        </p:nvGrpSpPr>
        <p:grpSpPr bwMode="auto">
          <a:xfrm>
            <a:off x="5795963" y="5876925"/>
            <a:ext cx="722312" cy="863600"/>
            <a:chOff x="-704" y="2477"/>
            <a:chExt cx="455" cy="544"/>
          </a:xfrm>
        </p:grpSpPr>
        <p:sp>
          <p:nvSpPr>
            <p:cNvPr id="6353" name="Oval 746"/>
            <p:cNvSpPr>
              <a:spLocks noChangeArrowheads="1"/>
            </p:cNvSpPr>
            <p:nvPr/>
          </p:nvSpPr>
          <p:spPr bwMode="auto">
            <a:xfrm>
              <a:off x="-432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4" name="Oval 753"/>
            <p:cNvSpPr>
              <a:spLocks noChangeArrowheads="1"/>
            </p:cNvSpPr>
            <p:nvPr/>
          </p:nvSpPr>
          <p:spPr bwMode="auto">
            <a:xfrm>
              <a:off x="-704" y="27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5" name="Oval 753"/>
            <p:cNvSpPr>
              <a:spLocks noChangeArrowheads="1"/>
            </p:cNvSpPr>
            <p:nvPr/>
          </p:nvSpPr>
          <p:spPr bwMode="auto">
            <a:xfrm>
              <a:off x="-658" y="2568"/>
              <a:ext cx="45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6" name="Oval 746"/>
            <p:cNvSpPr>
              <a:spLocks noChangeArrowheads="1"/>
            </p:cNvSpPr>
            <p:nvPr/>
          </p:nvSpPr>
          <p:spPr bwMode="auto">
            <a:xfrm>
              <a:off x="-568" y="265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7" name="Oval 746"/>
            <p:cNvSpPr>
              <a:spLocks noChangeArrowheads="1"/>
            </p:cNvSpPr>
            <p:nvPr/>
          </p:nvSpPr>
          <p:spPr bwMode="auto">
            <a:xfrm>
              <a:off x="-432" y="2477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8" name="Oval 746"/>
            <p:cNvSpPr>
              <a:spLocks noChangeArrowheads="1"/>
            </p:cNvSpPr>
            <p:nvPr/>
          </p:nvSpPr>
          <p:spPr bwMode="auto">
            <a:xfrm>
              <a:off x="-386" y="256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9" name="Oval 746"/>
            <p:cNvSpPr>
              <a:spLocks noChangeArrowheads="1"/>
            </p:cNvSpPr>
            <p:nvPr/>
          </p:nvSpPr>
          <p:spPr bwMode="auto">
            <a:xfrm>
              <a:off x="-295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60" name="Oval 746"/>
            <p:cNvSpPr>
              <a:spLocks noChangeArrowheads="1"/>
            </p:cNvSpPr>
            <p:nvPr/>
          </p:nvSpPr>
          <p:spPr bwMode="auto">
            <a:xfrm>
              <a:off x="-341" y="2976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4" name="Group 729"/>
          <p:cNvGrpSpPr>
            <a:grpSpLocks/>
          </p:cNvGrpSpPr>
          <p:nvPr/>
        </p:nvGrpSpPr>
        <p:grpSpPr bwMode="auto">
          <a:xfrm>
            <a:off x="7667625" y="4292600"/>
            <a:ext cx="722313" cy="863600"/>
            <a:chOff x="-704" y="2477"/>
            <a:chExt cx="455" cy="544"/>
          </a:xfrm>
        </p:grpSpPr>
        <p:sp>
          <p:nvSpPr>
            <p:cNvPr id="6345" name="Oval 746"/>
            <p:cNvSpPr>
              <a:spLocks noChangeArrowheads="1"/>
            </p:cNvSpPr>
            <p:nvPr/>
          </p:nvSpPr>
          <p:spPr bwMode="auto">
            <a:xfrm>
              <a:off x="-432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6" name="Oval 753"/>
            <p:cNvSpPr>
              <a:spLocks noChangeArrowheads="1"/>
            </p:cNvSpPr>
            <p:nvPr/>
          </p:nvSpPr>
          <p:spPr bwMode="auto">
            <a:xfrm>
              <a:off x="-704" y="27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7" name="Oval 753"/>
            <p:cNvSpPr>
              <a:spLocks noChangeArrowheads="1"/>
            </p:cNvSpPr>
            <p:nvPr/>
          </p:nvSpPr>
          <p:spPr bwMode="auto">
            <a:xfrm>
              <a:off x="-658" y="2568"/>
              <a:ext cx="45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8" name="Oval 746"/>
            <p:cNvSpPr>
              <a:spLocks noChangeArrowheads="1"/>
            </p:cNvSpPr>
            <p:nvPr/>
          </p:nvSpPr>
          <p:spPr bwMode="auto">
            <a:xfrm>
              <a:off x="-568" y="265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9" name="Oval 746"/>
            <p:cNvSpPr>
              <a:spLocks noChangeArrowheads="1"/>
            </p:cNvSpPr>
            <p:nvPr/>
          </p:nvSpPr>
          <p:spPr bwMode="auto">
            <a:xfrm>
              <a:off x="-432" y="2477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0" name="Oval 746"/>
            <p:cNvSpPr>
              <a:spLocks noChangeArrowheads="1"/>
            </p:cNvSpPr>
            <p:nvPr/>
          </p:nvSpPr>
          <p:spPr bwMode="auto">
            <a:xfrm>
              <a:off x="-386" y="256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1" name="Oval 746"/>
            <p:cNvSpPr>
              <a:spLocks noChangeArrowheads="1"/>
            </p:cNvSpPr>
            <p:nvPr/>
          </p:nvSpPr>
          <p:spPr bwMode="auto">
            <a:xfrm>
              <a:off x="-295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52" name="Oval 746"/>
            <p:cNvSpPr>
              <a:spLocks noChangeArrowheads="1"/>
            </p:cNvSpPr>
            <p:nvPr/>
          </p:nvSpPr>
          <p:spPr bwMode="auto">
            <a:xfrm>
              <a:off x="-341" y="2976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5" name="Group 738"/>
          <p:cNvGrpSpPr>
            <a:grpSpLocks/>
          </p:cNvGrpSpPr>
          <p:nvPr/>
        </p:nvGrpSpPr>
        <p:grpSpPr bwMode="auto">
          <a:xfrm>
            <a:off x="6516688" y="3357563"/>
            <a:ext cx="722312" cy="863600"/>
            <a:chOff x="-704" y="2477"/>
            <a:chExt cx="455" cy="544"/>
          </a:xfrm>
        </p:grpSpPr>
        <p:sp>
          <p:nvSpPr>
            <p:cNvPr id="6337" name="Oval 746"/>
            <p:cNvSpPr>
              <a:spLocks noChangeArrowheads="1"/>
            </p:cNvSpPr>
            <p:nvPr/>
          </p:nvSpPr>
          <p:spPr bwMode="auto">
            <a:xfrm>
              <a:off x="-432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8" name="Oval 753"/>
            <p:cNvSpPr>
              <a:spLocks noChangeArrowheads="1"/>
            </p:cNvSpPr>
            <p:nvPr/>
          </p:nvSpPr>
          <p:spPr bwMode="auto">
            <a:xfrm>
              <a:off x="-704" y="2794"/>
              <a:ext cx="46" cy="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9" name="Oval 753"/>
            <p:cNvSpPr>
              <a:spLocks noChangeArrowheads="1"/>
            </p:cNvSpPr>
            <p:nvPr/>
          </p:nvSpPr>
          <p:spPr bwMode="auto">
            <a:xfrm>
              <a:off x="-658" y="2568"/>
              <a:ext cx="45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0" name="Oval 746"/>
            <p:cNvSpPr>
              <a:spLocks noChangeArrowheads="1"/>
            </p:cNvSpPr>
            <p:nvPr/>
          </p:nvSpPr>
          <p:spPr bwMode="auto">
            <a:xfrm>
              <a:off x="-568" y="265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1" name="Oval 746"/>
            <p:cNvSpPr>
              <a:spLocks noChangeArrowheads="1"/>
            </p:cNvSpPr>
            <p:nvPr/>
          </p:nvSpPr>
          <p:spPr bwMode="auto">
            <a:xfrm>
              <a:off x="-432" y="2477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2" name="Oval 746"/>
            <p:cNvSpPr>
              <a:spLocks noChangeArrowheads="1"/>
            </p:cNvSpPr>
            <p:nvPr/>
          </p:nvSpPr>
          <p:spPr bwMode="auto">
            <a:xfrm>
              <a:off x="-386" y="2568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3" name="Oval 746"/>
            <p:cNvSpPr>
              <a:spLocks noChangeArrowheads="1"/>
            </p:cNvSpPr>
            <p:nvPr/>
          </p:nvSpPr>
          <p:spPr bwMode="auto">
            <a:xfrm>
              <a:off x="-295" y="2704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44" name="Oval 746"/>
            <p:cNvSpPr>
              <a:spLocks noChangeArrowheads="1"/>
            </p:cNvSpPr>
            <p:nvPr/>
          </p:nvSpPr>
          <p:spPr bwMode="auto">
            <a:xfrm>
              <a:off x="-341" y="2976"/>
              <a:ext cx="46" cy="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6" name="Group 747"/>
          <p:cNvGrpSpPr>
            <a:grpSpLocks/>
          </p:cNvGrpSpPr>
          <p:nvPr/>
        </p:nvGrpSpPr>
        <p:grpSpPr bwMode="auto">
          <a:xfrm>
            <a:off x="1474788" y="3644900"/>
            <a:ext cx="649287" cy="647700"/>
            <a:chOff x="-1248" y="2341"/>
            <a:chExt cx="409" cy="408"/>
          </a:xfrm>
        </p:grpSpPr>
        <p:sp>
          <p:nvSpPr>
            <p:cNvPr id="6328" name="Oval 746"/>
            <p:cNvSpPr>
              <a:spLocks noChangeArrowheads="1"/>
            </p:cNvSpPr>
            <p:nvPr/>
          </p:nvSpPr>
          <p:spPr bwMode="auto">
            <a:xfrm>
              <a:off x="-976" y="2568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9" name="Oval 746"/>
            <p:cNvSpPr>
              <a:spLocks noChangeArrowheads="1"/>
            </p:cNvSpPr>
            <p:nvPr/>
          </p:nvSpPr>
          <p:spPr bwMode="auto">
            <a:xfrm>
              <a:off x="-1112" y="252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0" name="Oval 746"/>
            <p:cNvSpPr>
              <a:spLocks noChangeArrowheads="1"/>
            </p:cNvSpPr>
            <p:nvPr/>
          </p:nvSpPr>
          <p:spPr bwMode="auto">
            <a:xfrm>
              <a:off x="-976" y="2341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1" name="Oval 746"/>
            <p:cNvSpPr>
              <a:spLocks noChangeArrowheads="1"/>
            </p:cNvSpPr>
            <p:nvPr/>
          </p:nvSpPr>
          <p:spPr bwMode="auto">
            <a:xfrm>
              <a:off x="-930" y="243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2" name="Oval 746"/>
            <p:cNvSpPr>
              <a:spLocks noChangeArrowheads="1"/>
            </p:cNvSpPr>
            <p:nvPr/>
          </p:nvSpPr>
          <p:spPr bwMode="auto">
            <a:xfrm>
              <a:off x="-885" y="2568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3" name="Oval 746"/>
            <p:cNvSpPr>
              <a:spLocks noChangeArrowheads="1"/>
            </p:cNvSpPr>
            <p:nvPr/>
          </p:nvSpPr>
          <p:spPr bwMode="auto">
            <a:xfrm>
              <a:off x="-1066" y="2704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4" name="Oval 746"/>
            <p:cNvSpPr>
              <a:spLocks noChangeArrowheads="1"/>
            </p:cNvSpPr>
            <p:nvPr/>
          </p:nvSpPr>
          <p:spPr bwMode="auto">
            <a:xfrm>
              <a:off x="-1202" y="2614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5" name="Oval 746"/>
            <p:cNvSpPr>
              <a:spLocks noChangeArrowheads="1"/>
            </p:cNvSpPr>
            <p:nvPr/>
          </p:nvSpPr>
          <p:spPr bwMode="auto">
            <a:xfrm>
              <a:off x="-1066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36" name="Oval 746"/>
            <p:cNvSpPr>
              <a:spLocks noChangeArrowheads="1"/>
            </p:cNvSpPr>
            <p:nvPr/>
          </p:nvSpPr>
          <p:spPr bwMode="auto">
            <a:xfrm>
              <a:off x="-1248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7" name="Group 757"/>
          <p:cNvGrpSpPr>
            <a:grpSpLocks/>
          </p:cNvGrpSpPr>
          <p:nvPr/>
        </p:nvGrpSpPr>
        <p:grpSpPr bwMode="auto">
          <a:xfrm>
            <a:off x="1116013" y="5661025"/>
            <a:ext cx="649287" cy="647700"/>
            <a:chOff x="-1248" y="2341"/>
            <a:chExt cx="409" cy="408"/>
          </a:xfrm>
        </p:grpSpPr>
        <p:sp>
          <p:nvSpPr>
            <p:cNvPr id="6319" name="Oval 746"/>
            <p:cNvSpPr>
              <a:spLocks noChangeArrowheads="1"/>
            </p:cNvSpPr>
            <p:nvPr/>
          </p:nvSpPr>
          <p:spPr bwMode="auto">
            <a:xfrm>
              <a:off x="-976" y="2568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0" name="Oval 746"/>
            <p:cNvSpPr>
              <a:spLocks noChangeArrowheads="1"/>
            </p:cNvSpPr>
            <p:nvPr/>
          </p:nvSpPr>
          <p:spPr bwMode="auto">
            <a:xfrm>
              <a:off x="-1112" y="252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1" name="Oval 746"/>
            <p:cNvSpPr>
              <a:spLocks noChangeArrowheads="1"/>
            </p:cNvSpPr>
            <p:nvPr/>
          </p:nvSpPr>
          <p:spPr bwMode="auto">
            <a:xfrm>
              <a:off x="-976" y="2341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2" name="Oval 746"/>
            <p:cNvSpPr>
              <a:spLocks noChangeArrowheads="1"/>
            </p:cNvSpPr>
            <p:nvPr/>
          </p:nvSpPr>
          <p:spPr bwMode="auto">
            <a:xfrm>
              <a:off x="-930" y="243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3" name="Oval 746"/>
            <p:cNvSpPr>
              <a:spLocks noChangeArrowheads="1"/>
            </p:cNvSpPr>
            <p:nvPr/>
          </p:nvSpPr>
          <p:spPr bwMode="auto">
            <a:xfrm>
              <a:off x="-885" y="2568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4" name="Oval 746"/>
            <p:cNvSpPr>
              <a:spLocks noChangeArrowheads="1"/>
            </p:cNvSpPr>
            <p:nvPr/>
          </p:nvSpPr>
          <p:spPr bwMode="auto">
            <a:xfrm>
              <a:off x="-1066" y="2704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5" name="Oval 746"/>
            <p:cNvSpPr>
              <a:spLocks noChangeArrowheads="1"/>
            </p:cNvSpPr>
            <p:nvPr/>
          </p:nvSpPr>
          <p:spPr bwMode="auto">
            <a:xfrm>
              <a:off x="-1202" y="2614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6" name="Oval 746"/>
            <p:cNvSpPr>
              <a:spLocks noChangeArrowheads="1"/>
            </p:cNvSpPr>
            <p:nvPr/>
          </p:nvSpPr>
          <p:spPr bwMode="auto">
            <a:xfrm>
              <a:off x="-1066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27" name="Oval 746"/>
            <p:cNvSpPr>
              <a:spLocks noChangeArrowheads="1"/>
            </p:cNvSpPr>
            <p:nvPr/>
          </p:nvSpPr>
          <p:spPr bwMode="auto">
            <a:xfrm>
              <a:off x="-1248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8" name="Group 767"/>
          <p:cNvGrpSpPr>
            <a:grpSpLocks/>
          </p:cNvGrpSpPr>
          <p:nvPr/>
        </p:nvGrpSpPr>
        <p:grpSpPr bwMode="auto">
          <a:xfrm>
            <a:off x="6516688" y="5876925"/>
            <a:ext cx="647700" cy="647700"/>
            <a:chOff x="-1248" y="2341"/>
            <a:chExt cx="409" cy="408"/>
          </a:xfrm>
        </p:grpSpPr>
        <p:sp>
          <p:nvSpPr>
            <p:cNvPr id="6310" name="Oval 746"/>
            <p:cNvSpPr>
              <a:spLocks noChangeArrowheads="1"/>
            </p:cNvSpPr>
            <p:nvPr/>
          </p:nvSpPr>
          <p:spPr bwMode="auto">
            <a:xfrm>
              <a:off x="-976" y="2568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1" name="Oval 746"/>
            <p:cNvSpPr>
              <a:spLocks noChangeArrowheads="1"/>
            </p:cNvSpPr>
            <p:nvPr/>
          </p:nvSpPr>
          <p:spPr bwMode="auto">
            <a:xfrm>
              <a:off x="-1112" y="252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2" name="Oval 746"/>
            <p:cNvSpPr>
              <a:spLocks noChangeArrowheads="1"/>
            </p:cNvSpPr>
            <p:nvPr/>
          </p:nvSpPr>
          <p:spPr bwMode="auto">
            <a:xfrm>
              <a:off x="-976" y="2341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3" name="Oval 746"/>
            <p:cNvSpPr>
              <a:spLocks noChangeArrowheads="1"/>
            </p:cNvSpPr>
            <p:nvPr/>
          </p:nvSpPr>
          <p:spPr bwMode="auto">
            <a:xfrm>
              <a:off x="-930" y="243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4" name="Oval 746"/>
            <p:cNvSpPr>
              <a:spLocks noChangeArrowheads="1"/>
            </p:cNvSpPr>
            <p:nvPr/>
          </p:nvSpPr>
          <p:spPr bwMode="auto">
            <a:xfrm>
              <a:off x="-885" y="2568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5" name="Oval 746"/>
            <p:cNvSpPr>
              <a:spLocks noChangeArrowheads="1"/>
            </p:cNvSpPr>
            <p:nvPr/>
          </p:nvSpPr>
          <p:spPr bwMode="auto">
            <a:xfrm>
              <a:off x="-1066" y="2704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6" name="Oval 746"/>
            <p:cNvSpPr>
              <a:spLocks noChangeArrowheads="1"/>
            </p:cNvSpPr>
            <p:nvPr/>
          </p:nvSpPr>
          <p:spPr bwMode="auto">
            <a:xfrm>
              <a:off x="-1202" y="2614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7" name="Oval 746"/>
            <p:cNvSpPr>
              <a:spLocks noChangeArrowheads="1"/>
            </p:cNvSpPr>
            <p:nvPr/>
          </p:nvSpPr>
          <p:spPr bwMode="auto">
            <a:xfrm>
              <a:off x="-1066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18" name="Oval 746"/>
            <p:cNvSpPr>
              <a:spLocks noChangeArrowheads="1"/>
            </p:cNvSpPr>
            <p:nvPr/>
          </p:nvSpPr>
          <p:spPr bwMode="auto">
            <a:xfrm>
              <a:off x="-1248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19" name="Group 777"/>
          <p:cNvGrpSpPr>
            <a:grpSpLocks/>
          </p:cNvGrpSpPr>
          <p:nvPr/>
        </p:nvGrpSpPr>
        <p:grpSpPr bwMode="auto">
          <a:xfrm>
            <a:off x="8101013" y="4292600"/>
            <a:ext cx="647700" cy="647700"/>
            <a:chOff x="-1248" y="2341"/>
            <a:chExt cx="409" cy="408"/>
          </a:xfrm>
        </p:grpSpPr>
        <p:sp>
          <p:nvSpPr>
            <p:cNvPr id="6301" name="Oval 746"/>
            <p:cNvSpPr>
              <a:spLocks noChangeArrowheads="1"/>
            </p:cNvSpPr>
            <p:nvPr/>
          </p:nvSpPr>
          <p:spPr bwMode="auto">
            <a:xfrm>
              <a:off x="-976" y="2568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2" name="Oval 746"/>
            <p:cNvSpPr>
              <a:spLocks noChangeArrowheads="1"/>
            </p:cNvSpPr>
            <p:nvPr/>
          </p:nvSpPr>
          <p:spPr bwMode="auto">
            <a:xfrm>
              <a:off x="-1112" y="252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3" name="Oval 746"/>
            <p:cNvSpPr>
              <a:spLocks noChangeArrowheads="1"/>
            </p:cNvSpPr>
            <p:nvPr/>
          </p:nvSpPr>
          <p:spPr bwMode="auto">
            <a:xfrm>
              <a:off x="-976" y="2341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4" name="Oval 746"/>
            <p:cNvSpPr>
              <a:spLocks noChangeArrowheads="1"/>
            </p:cNvSpPr>
            <p:nvPr/>
          </p:nvSpPr>
          <p:spPr bwMode="auto">
            <a:xfrm>
              <a:off x="-930" y="243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5" name="Oval 746"/>
            <p:cNvSpPr>
              <a:spLocks noChangeArrowheads="1"/>
            </p:cNvSpPr>
            <p:nvPr/>
          </p:nvSpPr>
          <p:spPr bwMode="auto">
            <a:xfrm>
              <a:off x="-885" y="2568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6" name="Oval 746"/>
            <p:cNvSpPr>
              <a:spLocks noChangeArrowheads="1"/>
            </p:cNvSpPr>
            <p:nvPr/>
          </p:nvSpPr>
          <p:spPr bwMode="auto">
            <a:xfrm>
              <a:off x="-1066" y="2704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7" name="Oval 746"/>
            <p:cNvSpPr>
              <a:spLocks noChangeArrowheads="1"/>
            </p:cNvSpPr>
            <p:nvPr/>
          </p:nvSpPr>
          <p:spPr bwMode="auto">
            <a:xfrm>
              <a:off x="-1202" y="2614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8" name="Oval 746"/>
            <p:cNvSpPr>
              <a:spLocks noChangeArrowheads="1"/>
            </p:cNvSpPr>
            <p:nvPr/>
          </p:nvSpPr>
          <p:spPr bwMode="auto">
            <a:xfrm>
              <a:off x="-1066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9" name="Oval 746"/>
            <p:cNvSpPr>
              <a:spLocks noChangeArrowheads="1"/>
            </p:cNvSpPr>
            <p:nvPr/>
          </p:nvSpPr>
          <p:spPr bwMode="auto">
            <a:xfrm>
              <a:off x="-1248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20" name="Group 787"/>
          <p:cNvGrpSpPr>
            <a:grpSpLocks/>
          </p:cNvGrpSpPr>
          <p:nvPr/>
        </p:nvGrpSpPr>
        <p:grpSpPr bwMode="auto">
          <a:xfrm>
            <a:off x="7092950" y="3213100"/>
            <a:ext cx="647700" cy="647700"/>
            <a:chOff x="-1248" y="2341"/>
            <a:chExt cx="409" cy="408"/>
          </a:xfrm>
        </p:grpSpPr>
        <p:sp>
          <p:nvSpPr>
            <p:cNvPr id="6292" name="Oval 746"/>
            <p:cNvSpPr>
              <a:spLocks noChangeArrowheads="1"/>
            </p:cNvSpPr>
            <p:nvPr/>
          </p:nvSpPr>
          <p:spPr bwMode="auto">
            <a:xfrm>
              <a:off x="-976" y="2568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3" name="Oval 746"/>
            <p:cNvSpPr>
              <a:spLocks noChangeArrowheads="1"/>
            </p:cNvSpPr>
            <p:nvPr/>
          </p:nvSpPr>
          <p:spPr bwMode="auto">
            <a:xfrm>
              <a:off x="-1112" y="252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4" name="Oval 746"/>
            <p:cNvSpPr>
              <a:spLocks noChangeArrowheads="1"/>
            </p:cNvSpPr>
            <p:nvPr/>
          </p:nvSpPr>
          <p:spPr bwMode="auto">
            <a:xfrm>
              <a:off x="-976" y="2341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5" name="Oval 746"/>
            <p:cNvSpPr>
              <a:spLocks noChangeArrowheads="1"/>
            </p:cNvSpPr>
            <p:nvPr/>
          </p:nvSpPr>
          <p:spPr bwMode="auto">
            <a:xfrm>
              <a:off x="-930" y="2432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6" name="Oval 746"/>
            <p:cNvSpPr>
              <a:spLocks noChangeArrowheads="1"/>
            </p:cNvSpPr>
            <p:nvPr/>
          </p:nvSpPr>
          <p:spPr bwMode="auto">
            <a:xfrm>
              <a:off x="-885" y="2568"/>
              <a:ext cx="46" cy="45"/>
            </a:xfrm>
            <a:prstGeom prst="ellipse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7" name="Oval 746"/>
            <p:cNvSpPr>
              <a:spLocks noChangeArrowheads="1"/>
            </p:cNvSpPr>
            <p:nvPr/>
          </p:nvSpPr>
          <p:spPr bwMode="auto">
            <a:xfrm>
              <a:off x="-1066" y="2704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8" name="Oval 746"/>
            <p:cNvSpPr>
              <a:spLocks noChangeArrowheads="1"/>
            </p:cNvSpPr>
            <p:nvPr/>
          </p:nvSpPr>
          <p:spPr bwMode="auto">
            <a:xfrm>
              <a:off x="-1202" y="2614"/>
              <a:ext cx="46" cy="4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99" name="Oval 746"/>
            <p:cNvSpPr>
              <a:spLocks noChangeArrowheads="1"/>
            </p:cNvSpPr>
            <p:nvPr/>
          </p:nvSpPr>
          <p:spPr bwMode="auto">
            <a:xfrm>
              <a:off x="-1066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300" name="Oval 746"/>
            <p:cNvSpPr>
              <a:spLocks noChangeArrowheads="1"/>
            </p:cNvSpPr>
            <p:nvPr/>
          </p:nvSpPr>
          <p:spPr bwMode="auto">
            <a:xfrm>
              <a:off x="-1248" y="2432"/>
              <a:ext cx="46" cy="45"/>
            </a:xfrm>
            <a:prstGeom prst="ellipse">
              <a:avLst/>
            </a:prstGeom>
            <a:solidFill>
              <a:srgbClr val="24CA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黑体" pitchFamily="2" charset="-122"/>
              </a:endParaRPr>
            </a:p>
          </p:txBody>
        </p:sp>
      </p:grpSp>
      <p:grpSp>
        <p:nvGrpSpPr>
          <p:cNvPr id="21" name="Group 797"/>
          <p:cNvGrpSpPr>
            <a:grpSpLocks/>
          </p:cNvGrpSpPr>
          <p:nvPr/>
        </p:nvGrpSpPr>
        <p:grpSpPr bwMode="auto">
          <a:xfrm>
            <a:off x="6804025" y="4149725"/>
            <a:ext cx="2019300" cy="1155700"/>
            <a:chOff x="-2019" y="3158"/>
            <a:chExt cx="1272" cy="728"/>
          </a:xfrm>
        </p:grpSpPr>
        <p:graphicFrame>
          <p:nvGraphicFramePr>
            <p:cNvPr id="6152" name="Object 170"/>
            <p:cNvGraphicFramePr>
              <a:graphicFrameLocks noChangeAspect="1"/>
            </p:cNvGraphicFramePr>
            <p:nvPr/>
          </p:nvGraphicFramePr>
          <p:xfrm>
            <a:off x="-2012" y="3508"/>
            <a:ext cx="73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0" name="Visio" r:id="rId38" imgW="878675" imgH="502426" progId="">
                    <p:embed/>
                  </p:oleObj>
                </mc:Choice>
                <mc:Fallback>
                  <p:oleObj name="Visio" r:id="rId38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2" y="3508"/>
                          <a:ext cx="734" cy="37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3" name="Object 171"/>
            <p:cNvGraphicFramePr>
              <a:graphicFrameLocks noChangeAspect="1"/>
            </p:cNvGraphicFramePr>
            <p:nvPr/>
          </p:nvGraphicFramePr>
          <p:xfrm>
            <a:off x="-2019" y="3158"/>
            <a:ext cx="7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1" name="Visio" r:id="rId39" imgW="875264" imgH="499602" progId="">
                    <p:embed/>
                  </p:oleObj>
                </mc:Choice>
                <mc:Fallback>
                  <p:oleObj name="Visio" r:id="rId39" imgW="875264" imgH="4996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9" y="3158"/>
                          <a:ext cx="727" cy="37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4" name="Object 206"/>
            <p:cNvGraphicFramePr>
              <a:graphicFrameLocks noChangeAspect="1"/>
            </p:cNvGraphicFramePr>
            <p:nvPr/>
          </p:nvGraphicFramePr>
          <p:xfrm>
            <a:off x="-1480" y="3207"/>
            <a:ext cx="73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2" name="Visio" r:id="rId40" imgW="878675" imgH="502426" progId="">
                    <p:embed/>
                  </p:oleObj>
                </mc:Choice>
                <mc:Fallback>
                  <p:oleObj name="Visio" r:id="rId40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80" y="3207"/>
                          <a:ext cx="733" cy="37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801"/>
          <p:cNvGrpSpPr>
            <a:grpSpLocks/>
          </p:cNvGrpSpPr>
          <p:nvPr/>
        </p:nvGrpSpPr>
        <p:grpSpPr bwMode="auto">
          <a:xfrm>
            <a:off x="5757069" y="2996246"/>
            <a:ext cx="2019300" cy="1155700"/>
            <a:chOff x="-2019" y="3158"/>
            <a:chExt cx="1272" cy="728"/>
          </a:xfrm>
        </p:grpSpPr>
        <p:graphicFrame>
          <p:nvGraphicFramePr>
            <p:cNvPr id="6149" name="Object 170"/>
            <p:cNvGraphicFramePr>
              <a:graphicFrameLocks noChangeAspect="1"/>
            </p:cNvGraphicFramePr>
            <p:nvPr/>
          </p:nvGraphicFramePr>
          <p:xfrm>
            <a:off x="-2012" y="3508"/>
            <a:ext cx="73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3" name="Visio" r:id="rId41" imgW="878675" imgH="502426" progId="">
                    <p:embed/>
                  </p:oleObj>
                </mc:Choice>
                <mc:Fallback>
                  <p:oleObj name="Visio" r:id="rId41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2" y="3508"/>
                          <a:ext cx="734" cy="37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0" name="Object 171"/>
            <p:cNvGraphicFramePr>
              <a:graphicFrameLocks noChangeAspect="1"/>
            </p:cNvGraphicFramePr>
            <p:nvPr/>
          </p:nvGraphicFramePr>
          <p:xfrm>
            <a:off x="-2019" y="3158"/>
            <a:ext cx="7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4" name="Visio" r:id="rId42" imgW="875264" imgH="499602" progId="">
                    <p:embed/>
                  </p:oleObj>
                </mc:Choice>
                <mc:Fallback>
                  <p:oleObj name="Visio" r:id="rId42" imgW="875264" imgH="4996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9" y="3158"/>
                          <a:ext cx="727" cy="37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51" name="Object 206"/>
            <p:cNvGraphicFramePr>
              <a:graphicFrameLocks noChangeAspect="1"/>
            </p:cNvGraphicFramePr>
            <p:nvPr/>
          </p:nvGraphicFramePr>
          <p:xfrm>
            <a:off x="-1480" y="3207"/>
            <a:ext cx="73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5" name="Visio" r:id="rId43" imgW="878675" imgH="502426" progId="">
                    <p:embed/>
                  </p:oleObj>
                </mc:Choice>
                <mc:Fallback>
                  <p:oleObj name="Visio" r:id="rId43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80" y="3207"/>
                          <a:ext cx="733" cy="37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" name="Group 805"/>
          <p:cNvGrpSpPr>
            <a:grpSpLocks/>
          </p:cNvGrpSpPr>
          <p:nvPr/>
        </p:nvGrpSpPr>
        <p:grpSpPr bwMode="auto">
          <a:xfrm>
            <a:off x="468313" y="3500438"/>
            <a:ext cx="2019300" cy="1155700"/>
            <a:chOff x="-2019" y="3158"/>
            <a:chExt cx="1272" cy="728"/>
          </a:xfrm>
        </p:grpSpPr>
        <p:graphicFrame>
          <p:nvGraphicFramePr>
            <p:cNvPr id="6146" name="Object 170"/>
            <p:cNvGraphicFramePr>
              <a:graphicFrameLocks noChangeAspect="1"/>
            </p:cNvGraphicFramePr>
            <p:nvPr/>
          </p:nvGraphicFramePr>
          <p:xfrm>
            <a:off x="-2012" y="3508"/>
            <a:ext cx="734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6" name="Visio" r:id="rId44" imgW="878675" imgH="502426" progId="">
                    <p:embed/>
                  </p:oleObj>
                </mc:Choice>
                <mc:Fallback>
                  <p:oleObj name="Visio" r:id="rId44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2" y="3508"/>
                          <a:ext cx="734" cy="378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7" name="Object 171"/>
            <p:cNvGraphicFramePr>
              <a:graphicFrameLocks noChangeAspect="1"/>
            </p:cNvGraphicFramePr>
            <p:nvPr/>
          </p:nvGraphicFramePr>
          <p:xfrm>
            <a:off x="-2019" y="3158"/>
            <a:ext cx="727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7" name="Visio" r:id="rId45" imgW="875264" imgH="499602" progId="">
                    <p:embed/>
                  </p:oleObj>
                </mc:Choice>
                <mc:Fallback>
                  <p:oleObj name="Visio" r:id="rId45" imgW="875264" imgH="499602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019" y="3158"/>
                          <a:ext cx="727" cy="37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8" name="Object 206"/>
            <p:cNvGraphicFramePr>
              <a:graphicFrameLocks noChangeAspect="1"/>
            </p:cNvGraphicFramePr>
            <p:nvPr/>
          </p:nvGraphicFramePr>
          <p:xfrm>
            <a:off x="-1480" y="3207"/>
            <a:ext cx="733" cy="3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78" name="Visio" r:id="rId46" imgW="878675" imgH="502426" progId="">
                    <p:embed/>
                  </p:oleObj>
                </mc:Choice>
                <mc:Fallback>
                  <p:oleObj name="Visio" r:id="rId46" imgW="878675" imgH="502426" progId="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480" y="3207"/>
                          <a:ext cx="733" cy="379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CC99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0" name="Oval 746"/>
          <p:cNvSpPr>
            <a:spLocks noChangeArrowheads="1"/>
          </p:cNvSpPr>
          <p:nvPr/>
        </p:nvSpPr>
        <p:spPr bwMode="auto">
          <a:xfrm>
            <a:off x="6732588" y="5876925"/>
            <a:ext cx="73025" cy="71438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1" name="Oval 746"/>
          <p:cNvSpPr>
            <a:spLocks noChangeArrowheads="1"/>
          </p:cNvSpPr>
          <p:nvPr/>
        </p:nvSpPr>
        <p:spPr bwMode="auto">
          <a:xfrm>
            <a:off x="1690688" y="4508500"/>
            <a:ext cx="73025" cy="71438"/>
          </a:xfrm>
          <a:prstGeom prst="ellipse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2" name="Oval 746"/>
          <p:cNvSpPr>
            <a:spLocks noChangeArrowheads="1"/>
          </p:cNvSpPr>
          <p:nvPr/>
        </p:nvSpPr>
        <p:spPr bwMode="auto">
          <a:xfrm>
            <a:off x="6588125" y="58769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3" name="Oval 746"/>
          <p:cNvSpPr>
            <a:spLocks noChangeArrowheads="1"/>
          </p:cNvSpPr>
          <p:nvPr/>
        </p:nvSpPr>
        <p:spPr bwMode="auto">
          <a:xfrm>
            <a:off x="1835150" y="4508500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4" name="Oval 746"/>
          <p:cNvSpPr>
            <a:spLocks noChangeArrowheads="1"/>
          </p:cNvSpPr>
          <p:nvPr/>
        </p:nvSpPr>
        <p:spPr bwMode="auto">
          <a:xfrm>
            <a:off x="1835150" y="58769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5" name="Oval 746"/>
          <p:cNvSpPr>
            <a:spLocks noChangeArrowheads="1"/>
          </p:cNvSpPr>
          <p:nvPr/>
        </p:nvSpPr>
        <p:spPr bwMode="auto">
          <a:xfrm>
            <a:off x="1835150" y="6021388"/>
            <a:ext cx="73025" cy="71437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6" name="Oval 746"/>
          <p:cNvSpPr>
            <a:spLocks noChangeArrowheads="1"/>
          </p:cNvSpPr>
          <p:nvPr/>
        </p:nvSpPr>
        <p:spPr bwMode="auto">
          <a:xfrm>
            <a:off x="7596188" y="5013325"/>
            <a:ext cx="73025" cy="71438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7" name="Oval 746"/>
          <p:cNvSpPr>
            <a:spLocks noChangeArrowheads="1"/>
          </p:cNvSpPr>
          <p:nvPr/>
        </p:nvSpPr>
        <p:spPr bwMode="auto">
          <a:xfrm>
            <a:off x="7451725" y="5013325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8" name="Oval 746"/>
          <p:cNvSpPr>
            <a:spLocks noChangeArrowheads="1"/>
          </p:cNvSpPr>
          <p:nvPr/>
        </p:nvSpPr>
        <p:spPr bwMode="auto">
          <a:xfrm>
            <a:off x="7235825" y="3860800"/>
            <a:ext cx="73025" cy="71438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sp>
        <p:nvSpPr>
          <p:cNvPr id="819" name="Oval 746"/>
          <p:cNvSpPr>
            <a:spLocks noChangeArrowheads="1"/>
          </p:cNvSpPr>
          <p:nvPr/>
        </p:nvSpPr>
        <p:spPr bwMode="auto">
          <a:xfrm>
            <a:off x="7091363" y="3860800"/>
            <a:ext cx="73025" cy="71438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黑体" pitchFamily="2" charset="-122"/>
            </a:endParaRPr>
          </a:p>
        </p:txBody>
      </p:sp>
      <p:grpSp>
        <p:nvGrpSpPr>
          <p:cNvPr id="24" name="Group 819"/>
          <p:cNvGrpSpPr>
            <a:grpSpLocks/>
          </p:cNvGrpSpPr>
          <p:nvPr/>
        </p:nvGrpSpPr>
        <p:grpSpPr bwMode="auto">
          <a:xfrm>
            <a:off x="2590800" y="4005263"/>
            <a:ext cx="3925888" cy="1079500"/>
            <a:chOff x="-2382" y="-256"/>
            <a:chExt cx="2382" cy="680"/>
          </a:xfrm>
        </p:grpSpPr>
        <p:sp>
          <p:nvSpPr>
            <p:cNvPr id="6287" name="AutoShape 820"/>
            <p:cNvSpPr>
              <a:spLocks noChangeArrowheads="1"/>
            </p:cNvSpPr>
            <p:nvPr/>
          </p:nvSpPr>
          <p:spPr bwMode="auto">
            <a:xfrm rot="1526724">
              <a:off x="-2337" y="-256"/>
              <a:ext cx="590" cy="272"/>
            </a:xfrm>
            <a:prstGeom prst="rightArrow">
              <a:avLst>
                <a:gd name="adj1" fmla="val 50000"/>
                <a:gd name="adj2" fmla="val 54228"/>
              </a:avLst>
            </a:prstGeom>
            <a:gradFill rotWithShape="1">
              <a:gsLst>
                <a:gs pos="0">
                  <a:srgbClr val="DBDBDB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>
              <a:prstShdw prst="shdw17" dist="17961" dir="2700000">
                <a:srgbClr val="999900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6288" name="AutoShape 821"/>
            <p:cNvSpPr>
              <a:spLocks noChangeArrowheads="1"/>
            </p:cNvSpPr>
            <p:nvPr/>
          </p:nvSpPr>
          <p:spPr bwMode="auto">
            <a:xfrm rot="-1237039">
              <a:off x="-2382" y="152"/>
              <a:ext cx="590" cy="272"/>
            </a:xfrm>
            <a:prstGeom prst="rightArrow">
              <a:avLst>
                <a:gd name="adj1" fmla="val 50000"/>
                <a:gd name="adj2" fmla="val 54228"/>
              </a:avLst>
            </a:prstGeom>
            <a:gradFill rotWithShape="1">
              <a:gsLst>
                <a:gs pos="0">
                  <a:srgbClr val="DBDBDB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>
              <a:prstShdw prst="shdw17" dist="17961" dir="2700000">
                <a:srgbClr val="999900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6289" name="AutoShape 822"/>
            <p:cNvSpPr>
              <a:spLocks noChangeArrowheads="1"/>
            </p:cNvSpPr>
            <p:nvPr/>
          </p:nvSpPr>
          <p:spPr bwMode="auto">
            <a:xfrm rot="20073276" flipH="1">
              <a:off x="-590" y="-256"/>
              <a:ext cx="590" cy="272"/>
            </a:xfrm>
            <a:prstGeom prst="rightArrow">
              <a:avLst>
                <a:gd name="adj1" fmla="val 50000"/>
                <a:gd name="adj2" fmla="val 54228"/>
              </a:avLst>
            </a:prstGeom>
            <a:gradFill rotWithShape="1">
              <a:gsLst>
                <a:gs pos="0">
                  <a:srgbClr val="DBDBDB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>
              <a:prstShdw prst="shdw17" dist="17961" dir="2700000">
                <a:srgbClr val="999900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6290" name="AutoShape 823"/>
            <p:cNvSpPr>
              <a:spLocks noChangeArrowheads="1"/>
            </p:cNvSpPr>
            <p:nvPr/>
          </p:nvSpPr>
          <p:spPr bwMode="auto">
            <a:xfrm rot="1432175" flipH="1">
              <a:off x="-590" y="152"/>
              <a:ext cx="590" cy="272"/>
            </a:xfrm>
            <a:prstGeom prst="rightArrow">
              <a:avLst>
                <a:gd name="adj1" fmla="val 50000"/>
                <a:gd name="adj2" fmla="val 54228"/>
              </a:avLst>
            </a:prstGeom>
            <a:gradFill rotWithShape="1">
              <a:gsLst>
                <a:gs pos="0">
                  <a:srgbClr val="DBDBDB"/>
                </a:gs>
                <a:gs pos="100000">
                  <a:srgbClr val="FFFF00"/>
                </a:gs>
              </a:gsLst>
              <a:lin ang="0" scaled="1"/>
            </a:gradFill>
            <a:ln>
              <a:noFill/>
            </a:ln>
            <a:effectLst>
              <a:prstShdw prst="shdw17" dist="17961" dir="2700000">
                <a:srgbClr val="999900">
                  <a:alpha val="50000"/>
                </a:srgbClr>
              </a:prst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FF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6291" name="Text Box 744"/>
            <p:cNvSpPr txBox="1">
              <a:spLocks noChangeArrowheads="1"/>
            </p:cNvSpPr>
            <p:nvPr/>
          </p:nvSpPr>
          <p:spPr bwMode="auto">
            <a:xfrm>
              <a:off x="-1738" y="-27"/>
              <a:ext cx="112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1200" dirty="0" smtClean="0">
                  <a:solidFill>
                    <a:srgbClr val="FF0000"/>
                  </a:solidFill>
                  <a:ea typeface="黑体" pitchFamily="2" charset="-122"/>
                </a:rPr>
                <a:t>视觉感知网</a:t>
              </a:r>
              <a:endParaRPr lang="zh-CN" altLang="en-US" sz="2400" b="1" kern="1200" dirty="0">
                <a:solidFill>
                  <a:srgbClr val="FF0000"/>
                </a:solidFill>
                <a:ea typeface="黑体" pitchFamily="2" charset="-122"/>
              </a:endParaRPr>
            </a:p>
          </p:txBody>
        </p:sp>
      </p:grpSp>
      <p:grpSp>
        <p:nvGrpSpPr>
          <p:cNvPr id="25" name="Group 34"/>
          <p:cNvGrpSpPr>
            <a:grpSpLocks/>
          </p:cNvGrpSpPr>
          <p:nvPr/>
        </p:nvGrpSpPr>
        <p:grpSpPr bwMode="auto">
          <a:xfrm rot="807051">
            <a:off x="827088" y="5876925"/>
            <a:ext cx="576262" cy="431800"/>
            <a:chOff x="5410200" y="4767263"/>
            <a:chExt cx="919163" cy="1069975"/>
          </a:xfrm>
        </p:grpSpPr>
        <p:pic>
          <p:nvPicPr>
            <p:cNvPr id="6280" name="Picture 153" descr="C:\Documents and Settings\Administrator\Desktop\To IMPORT\28.tif"/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8038" y="4767263"/>
              <a:ext cx="234950" cy="895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1" name="Picture 134" descr="C:\Documents and Settings\Administrator\Desktop\To IMPORT\8.tif"/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876800"/>
              <a:ext cx="233363" cy="885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2" name="Picture 138" descr="C:\Documents and Settings\Administrator\Desktop\To IMPORT\12.tif"/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8639" y="4794250"/>
              <a:ext cx="250825" cy="887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3" name="Picture 145" descr="C:\Documents and Settings\Administrator\Desktop\To IMPORT\20.tif"/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410200" y="4953000"/>
              <a:ext cx="238125" cy="884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52" name="Picture 834" descr="阳光"/>
          <p:cNvPicPr>
            <a:picLocks noChangeAspect="1" noChangeArrowheads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6165850"/>
            <a:ext cx="374650" cy="40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835"/>
          <p:cNvGrpSpPr>
            <a:grpSpLocks/>
          </p:cNvGrpSpPr>
          <p:nvPr/>
        </p:nvGrpSpPr>
        <p:grpSpPr bwMode="auto">
          <a:xfrm>
            <a:off x="2756892" y="1522420"/>
            <a:ext cx="3543300" cy="900114"/>
            <a:chOff x="68" y="2048"/>
            <a:chExt cx="2232" cy="567"/>
          </a:xfrm>
        </p:grpSpPr>
        <p:sp>
          <p:nvSpPr>
            <p:cNvPr id="837" name="AutoShape 836"/>
            <p:cNvSpPr>
              <a:spLocks noChangeArrowheads="1"/>
            </p:cNvSpPr>
            <p:nvPr/>
          </p:nvSpPr>
          <p:spPr bwMode="auto">
            <a:xfrm>
              <a:off x="68" y="2048"/>
              <a:ext cx="2232" cy="567"/>
            </a:xfrm>
            <a:prstGeom prst="roundRect">
              <a:avLst>
                <a:gd name="adj" fmla="val 16667"/>
              </a:avLst>
            </a:prstGeom>
            <a:solidFill>
              <a:srgbClr val="33CCCC"/>
            </a:solidFill>
            <a:ln w="9525" algn="ctr">
              <a:solidFill>
                <a:schemeClr val="bg1"/>
              </a:solidFill>
              <a:round/>
              <a:headEnd/>
              <a:tailEnd/>
            </a:ln>
            <a:effectLst/>
            <a:extLst/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kern="1200">
                <a:solidFill>
                  <a:srgbClr val="000000"/>
                </a:solidFill>
                <a:latin typeface="Arial" pitchFamily="34" charset="0"/>
                <a:ea typeface="宋体" charset="-122"/>
              </a:endParaRPr>
            </a:p>
          </p:txBody>
        </p:sp>
        <p:sp>
          <p:nvSpPr>
            <p:cNvPr id="6269" name="AutoShape 837"/>
            <p:cNvSpPr>
              <a:spLocks noChangeArrowheads="1"/>
            </p:cNvSpPr>
            <p:nvPr/>
          </p:nvSpPr>
          <p:spPr bwMode="auto">
            <a:xfrm>
              <a:off x="158" y="2078"/>
              <a:ext cx="385" cy="4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69696">
                    <a:alpha val="39998"/>
                  </a:srgbClr>
                </a:gs>
                <a:gs pos="100000">
                  <a:srgbClr val="454545">
                    <a:alpha val="39998"/>
                  </a:srgb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6270" name="AutoShape 838"/>
            <p:cNvSpPr>
              <a:spLocks noChangeArrowheads="1"/>
            </p:cNvSpPr>
            <p:nvPr/>
          </p:nvSpPr>
          <p:spPr bwMode="auto">
            <a:xfrm>
              <a:off x="998" y="2078"/>
              <a:ext cx="385" cy="4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69696">
                    <a:alpha val="39998"/>
                  </a:srgbClr>
                </a:gs>
                <a:gs pos="100000">
                  <a:srgbClr val="454545">
                    <a:alpha val="39998"/>
                  </a:srgb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kern="1200">
                <a:solidFill>
                  <a:srgbClr val="00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71" name="AutoShape 839"/>
            <p:cNvSpPr>
              <a:spLocks noChangeArrowheads="1"/>
            </p:cNvSpPr>
            <p:nvPr/>
          </p:nvSpPr>
          <p:spPr bwMode="auto">
            <a:xfrm>
              <a:off x="1429" y="2078"/>
              <a:ext cx="385" cy="4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69696">
                    <a:alpha val="39998"/>
                  </a:srgbClr>
                </a:gs>
                <a:gs pos="100000">
                  <a:srgbClr val="454545">
                    <a:alpha val="39998"/>
                  </a:srgb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kern="1200">
                <a:solidFill>
                  <a:srgbClr val="00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72" name="AutoShape 840"/>
            <p:cNvSpPr>
              <a:spLocks noChangeArrowheads="1"/>
            </p:cNvSpPr>
            <p:nvPr/>
          </p:nvSpPr>
          <p:spPr bwMode="auto">
            <a:xfrm>
              <a:off x="1837" y="2078"/>
              <a:ext cx="385" cy="4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69696">
                    <a:alpha val="39998"/>
                  </a:srgbClr>
                </a:gs>
                <a:gs pos="100000">
                  <a:srgbClr val="454545">
                    <a:alpha val="39998"/>
                  </a:srgb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b="1" kern="1200">
                <a:solidFill>
                  <a:srgbClr val="000000"/>
                </a:solidFill>
                <a:latin typeface="Arial" charset="0"/>
                <a:ea typeface="黑体" pitchFamily="2" charset="-122"/>
              </a:endParaRPr>
            </a:p>
          </p:txBody>
        </p:sp>
        <p:sp>
          <p:nvSpPr>
            <p:cNvPr id="6279" name="AutoShape 847"/>
            <p:cNvSpPr>
              <a:spLocks noChangeArrowheads="1"/>
            </p:cNvSpPr>
            <p:nvPr/>
          </p:nvSpPr>
          <p:spPr bwMode="auto">
            <a:xfrm>
              <a:off x="590" y="2078"/>
              <a:ext cx="385" cy="481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969696">
                    <a:alpha val="39998"/>
                  </a:srgbClr>
                </a:gs>
                <a:gs pos="100000">
                  <a:srgbClr val="454545">
                    <a:alpha val="39998"/>
                  </a:srgbClr>
                </a:gs>
              </a:gsLst>
              <a:lin ang="540000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kern="1200">
                <a:solidFill>
                  <a:srgbClr val="000000"/>
                </a:solidFill>
                <a:latin typeface="Arial" charset="0"/>
                <a:ea typeface="宋体" charset="-122"/>
              </a:endParaRPr>
            </a:p>
          </p:txBody>
        </p:sp>
      </p:grpSp>
      <p:pic>
        <p:nvPicPr>
          <p:cNvPr id="849" name="Picture 57" descr="11"/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5756" y="1573213"/>
            <a:ext cx="7048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" name="图片 24" descr="交通摄像机.png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918" y="1890713"/>
            <a:ext cx="503238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1" name="Picture 62" descr="11"/>
          <p:cNvPicPr>
            <a:picLocks noChangeAspect="1" noChangeArrowheads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181" y="1628775"/>
            <a:ext cx="6127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2" name="Picture 63" descr="222"/>
          <p:cNvPicPr>
            <a:picLocks noChangeAspect="1" noChangeArrowheads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468" y="1820863"/>
            <a:ext cx="647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3" name="Picture 94" descr="倒萨"/>
          <p:cNvPicPr>
            <a:picLocks noChangeAspect="1" noChangeArrowheads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0468" y="1674813"/>
            <a:ext cx="3937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" name="Text Box 859"/>
          <p:cNvSpPr txBox="1">
            <a:spLocks noChangeArrowheads="1"/>
          </p:cNvSpPr>
          <p:nvPr/>
        </p:nvSpPr>
        <p:spPr bwMode="auto">
          <a:xfrm>
            <a:off x="36513" y="4602421"/>
            <a:ext cx="3455987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市政突发事件防控指挥</a:t>
            </a:r>
          </a:p>
        </p:txBody>
      </p:sp>
      <p:sp>
        <p:nvSpPr>
          <p:cNvPr id="861" name="Text Box 860"/>
          <p:cNvSpPr txBox="1">
            <a:spLocks noChangeArrowheads="1"/>
          </p:cNvSpPr>
          <p:nvPr/>
        </p:nvSpPr>
        <p:spPr bwMode="auto">
          <a:xfrm>
            <a:off x="0" y="4169033"/>
            <a:ext cx="3455988" cy="276999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rtl="0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ea typeface="黑体" pitchFamily="2" charset="-122"/>
              </a:rPr>
              <a:t>自然灾害事件防控指挥</a:t>
            </a:r>
          </a:p>
        </p:txBody>
      </p:sp>
      <p:sp>
        <p:nvSpPr>
          <p:cNvPr id="862" name="Text Box 670"/>
          <p:cNvSpPr txBox="1">
            <a:spLocks noChangeArrowheads="1"/>
          </p:cNvSpPr>
          <p:nvPr/>
        </p:nvSpPr>
        <p:spPr bwMode="auto">
          <a:xfrm>
            <a:off x="107950" y="6559063"/>
            <a:ext cx="3455988" cy="2769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prstShdw prst="shdw17" dist="17961" dir="2700000">
              <a:srgbClr val="FFFFFF">
                <a:gamma/>
                <a:shade val="60000"/>
                <a:invGamma/>
                <a:alpha val="50000"/>
              </a:srgbClr>
            </a:prstShdw>
          </a:effectLst>
        </p:spPr>
        <p:txBody>
          <a:bodyPr lIns="0" tIns="0" rIns="0" bIns="0" anchor="b">
            <a:spAutoFit/>
          </a:bodyPr>
          <a:lstStyle/>
          <a:p>
            <a:pPr algn="l" rtl="0" fontAlgn="base">
              <a:spcBef>
                <a:spcPct val="50000"/>
              </a:spcBef>
              <a:spcAft>
                <a:spcPct val="0"/>
              </a:spcAft>
            </a:pPr>
            <a:r>
              <a:rPr lang="zh-CN" altLang="en-US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反恐与刑事案件防控指挥</a:t>
            </a:r>
          </a:p>
        </p:txBody>
      </p:sp>
      <p:sp>
        <p:nvSpPr>
          <p:cNvPr id="863" name="Text Box 5"/>
          <p:cNvSpPr txBox="1">
            <a:spLocks noChangeArrowheads="1"/>
          </p:cNvSpPr>
          <p:nvPr/>
        </p:nvSpPr>
        <p:spPr bwMode="auto">
          <a:xfrm>
            <a:off x="179263" y="308846"/>
            <a:ext cx="8857233" cy="707886"/>
          </a:xfrm>
          <a:prstGeom prst="rect">
            <a:avLst/>
          </a:prstGeom>
          <a:solidFill>
            <a:srgbClr val="80008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kern="1200" dirty="0">
                <a:solidFill>
                  <a:srgbClr val="FFFFFF"/>
                </a:solidFill>
                <a:latin typeface="黑体" pitchFamily="49" charset="-122"/>
                <a:ea typeface="黑体" pitchFamily="49" charset="-122"/>
              </a:rPr>
              <a:t>迅速扩展的视频监控系统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2123230" y="3068960"/>
            <a:ext cx="3845378" cy="2017530"/>
            <a:chOff x="-2495" y="-21"/>
            <a:chExt cx="2291" cy="1546"/>
          </a:xfrm>
        </p:grpSpPr>
        <p:grpSp>
          <p:nvGrpSpPr>
            <p:cNvPr id="28" name="Group 142"/>
            <p:cNvGrpSpPr>
              <a:grpSpLocks/>
            </p:cNvGrpSpPr>
            <p:nvPr/>
          </p:nvGrpSpPr>
          <p:grpSpPr bwMode="auto">
            <a:xfrm>
              <a:off x="-1792" y="255"/>
              <a:ext cx="1588" cy="1270"/>
              <a:chOff x="679" y="2183"/>
              <a:chExt cx="1239" cy="1243"/>
            </a:xfrm>
          </p:grpSpPr>
          <p:sp>
            <p:nvSpPr>
              <p:cNvPr id="867" name="Freeform 143"/>
              <p:cNvSpPr>
                <a:spLocks/>
              </p:cNvSpPr>
              <p:nvPr/>
            </p:nvSpPr>
            <p:spPr bwMode="auto">
              <a:xfrm>
                <a:off x="1031" y="2183"/>
                <a:ext cx="768" cy="319"/>
              </a:xfrm>
              <a:custGeom>
                <a:avLst/>
                <a:gdLst>
                  <a:gd name="T0" fmla="*/ 0 w 1535"/>
                  <a:gd name="T1" fmla="*/ 1 h 638"/>
                  <a:gd name="T2" fmla="*/ 1 w 1535"/>
                  <a:gd name="T3" fmla="*/ 1 h 638"/>
                  <a:gd name="T4" fmla="*/ 1 w 1535"/>
                  <a:gd name="T5" fmla="*/ 1 h 638"/>
                  <a:gd name="T6" fmla="*/ 1 w 1535"/>
                  <a:gd name="T7" fmla="*/ 1 h 638"/>
                  <a:gd name="T8" fmla="*/ 1 w 1535"/>
                  <a:gd name="T9" fmla="*/ 1 h 638"/>
                  <a:gd name="T10" fmla="*/ 1 w 1535"/>
                  <a:gd name="T11" fmla="*/ 1 h 638"/>
                  <a:gd name="T12" fmla="*/ 1 w 1535"/>
                  <a:gd name="T13" fmla="*/ 1 h 638"/>
                  <a:gd name="T14" fmla="*/ 1 w 1535"/>
                  <a:gd name="T15" fmla="*/ 1 h 638"/>
                  <a:gd name="T16" fmla="*/ 1 w 1535"/>
                  <a:gd name="T17" fmla="*/ 1 h 638"/>
                  <a:gd name="T18" fmla="*/ 1 w 1535"/>
                  <a:gd name="T19" fmla="*/ 1 h 638"/>
                  <a:gd name="T20" fmla="*/ 1 w 1535"/>
                  <a:gd name="T21" fmla="*/ 1 h 638"/>
                  <a:gd name="T22" fmla="*/ 1 w 1535"/>
                  <a:gd name="T23" fmla="*/ 1 h 638"/>
                  <a:gd name="T24" fmla="*/ 1 w 1535"/>
                  <a:gd name="T25" fmla="*/ 1 h 638"/>
                  <a:gd name="T26" fmla="*/ 1 w 1535"/>
                  <a:gd name="T27" fmla="*/ 1 h 638"/>
                  <a:gd name="T28" fmla="*/ 1 w 1535"/>
                  <a:gd name="T29" fmla="*/ 1 h 638"/>
                  <a:gd name="T30" fmla="*/ 1 w 1535"/>
                  <a:gd name="T31" fmla="*/ 1 h 638"/>
                  <a:gd name="T32" fmla="*/ 1 w 1535"/>
                  <a:gd name="T33" fmla="*/ 1 h 638"/>
                  <a:gd name="T34" fmla="*/ 1 w 1535"/>
                  <a:gd name="T35" fmla="*/ 1 h 638"/>
                  <a:gd name="T36" fmla="*/ 1 w 1535"/>
                  <a:gd name="T37" fmla="*/ 1 h 638"/>
                  <a:gd name="T38" fmla="*/ 1 w 1535"/>
                  <a:gd name="T39" fmla="*/ 1 h 638"/>
                  <a:gd name="T40" fmla="*/ 1 w 1535"/>
                  <a:gd name="T41" fmla="*/ 1 h 638"/>
                  <a:gd name="T42" fmla="*/ 1 w 1535"/>
                  <a:gd name="T43" fmla="*/ 1 h 638"/>
                  <a:gd name="T44" fmla="*/ 1 w 1535"/>
                  <a:gd name="T45" fmla="*/ 1 h 638"/>
                  <a:gd name="T46" fmla="*/ 1 w 1535"/>
                  <a:gd name="T47" fmla="*/ 1 h 638"/>
                  <a:gd name="T48" fmla="*/ 1 w 1535"/>
                  <a:gd name="T49" fmla="*/ 1 h 638"/>
                  <a:gd name="T50" fmla="*/ 1 w 1535"/>
                  <a:gd name="T51" fmla="*/ 1 h 638"/>
                  <a:gd name="T52" fmla="*/ 1 w 1535"/>
                  <a:gd name="T53" fmla="*/ 1 h 638"/>
                  <a:gd name="T54" fmla="*/ 1 w 1535"/>
                  <a:gd name="T55" fmla="*/ 1 h 638"/>
                  <a:gd name="T56" fmla="*/ 1 w 1535"/>
                  <a:gd name="T57" fmla="*/ 1 h 638"/>
                  <a:gd name="T58" fmla="*/ 1 w 1535"/>
                  <a:gd name="T59" fmla="*/ 1 h 638"/>
                  <a:gd name="T60" fmla="*/ 1 w 1535"/>
                  <a:gd name="T61" fmla="*/ 1 h 638"/>
                  <a:gd name="T62" fmla="*/ 1 w 1535"/>
                  <a:gd name="T63" fmla="*/ 1 h 638"/>
                  <a:gd name="T64" fmla="*/ 1 w 1535"/>
                  <a:gd name="T65" fmla="*/ 1 h 638"/>
                  <a:gd name="T66" fmla="*/ 1 w 1535"/>
                  <a:gd name="T67" fmla="*/ 1 h 638"/>
                  <a:gd name="T68" fmla="*/ 1 w 1535"/>
                  <a:gd name="T69" fmla="*/ 1 h 638"/>
                  <a:gd name="T70" fmla="*/ 1 w 1535"/>
                  <a:gd name="T71" fmla="*/ 1 h 638"/>
                  <a:gd name="T72" fmla="*/ 1 w 1535"/>
                  <a:gd name="T73" fmla="*/ 1 h 638"/>
                  <a:gd name="T74" fmla="*/ 1 w 1535"/>
                  <a:gd name="T75" fmla="*/ 1 h 638"/>
                  <a:gd name="T76" fmla="*/ 1 w 1535"/>
                  <a:gd name="T77" fmla="*/ 1 h 638"/>
                  <a:gd name="T78" fmla="*/ 1 w 1535"/>
                  <a:gd name="T79" fmla="*/ 1 h 638"/>
                  <a:gd name="T80" fmla="*/ 1 w 1535"/>
                  <a:gd name="T81" fmla="*/ 1 h 638"/>
                  <a:gd name="T82" fmla="*/ 1 w 1535"/>
                  <a:gd name="T83" fmla="*/ 1 h 638"/>
                  <a:gd name="T84" fmla="*/ 1 w 1535"/>
                  <a:gd name="T85" fmla="*/ 1 h 638"/>
                  <a:gd name="T86" fmla="*/ 1 w 1535"/>
                  <a:gd name="T87" fmla="*/ 1 h 638"/>
                  <a:gd name="T88" fmla="*/ 1 w 1535"/>
                  <a:gd name="T89" fmla="*/ 1 h 638"/>
                  <a:gd name="T90" fmla="*/ 1 w 1535"/>
                  <a:gd name="T91" fmla="*/ 1 h 638"/>
                  <a:gd name="T92" fmla="*/ 1 w 1535"/>
                  <a:gd name="T93" fmla="*/ 1 h 638"/>
                  <a:gd name="T94" fmla="*/ 1 w 1535"/>
                  <a:gd name="T95" fmla="*/ 1 h 638"/>
                  <a:gd name="T96" fmla="*/ 1 w 1535"/>
                  <a:gd name="T97" fmla="*/ 1 h 638"/>
                  <a:gd name="T98" fmla="*/ 1 w 1535"/>
                  <a:gd name="T99" fmla="*/ 1 h 638"/>
                  <a:gd name="T100" fmla="*/ 1 w 1535"/>
                  <a:gd name="T101" fmla="*/ 1 h 638"/>
                  <a:gd name="T102" fmla="*/ 1 w 1535"/>
                  <a:gd name="T103" fmla="*/ 1 h 638"/>
                  <a:gd name="T104" fmla="*/ 1 w 1535"/>
                  <a:gd name="T105" fmla="*/ 1 h 638"/>
                  <a:gd name="T106" fmla="*/ 1 w 1535"/>
                  <a:gd name="T107" fmla="*/ 1 h 638"/>
                  <a:gd name="T108" fmla="*/ 1 w 1535"/>
                  <a:gd name="T109" fmla="*/ 1 h 638"/>
                  <a:gd name="T110" fmla="*/ 1 w 1535"/>
                  <a:gd name="T111" fmla="*/ 1 h 638"/>
                  <a:gd name="T112" fmla="*/ 1 w 1535"/>
                  <a:gd name="T113" fmla="*/ 1 h 638"/>
                  <a:gd name="T114" fmla="*/ 1 w 1535"/>
                  <a:gd name="T115" fmla="*/ 1 h 638"/>
                  <a:gd name="T116" fmla="*/ 1 w 1535"/>
                  <a:gd name="T117" fmla="*/ 1 h 638"/>
                  <a:gd name="T118" fmla="*/ 1 w 1535"/>
                  <a:gd name="T119" fmla="*/ 1 h 638"/>
                  <a:gd name="T120" fmla="*/ 1 w 1535"/>
                  <a:gd name="T121" fmla="*/ 1 h 638"/>
                  <a:gd name="T122" fmla="*/ 1 w 1535"/>
                  <a:gd name="T123" fmla="*/ 1 h 6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35"/>
                  <a:gd name="T187" fmla="*/ 0 h 638"/>
                  <a:gd name="T188" fmla="*/ 1535 w 1535"/>
                  <a:gd name="T189" fmla="*/ 638 h 63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35" h="638">
                    <a:moveTo>
                      <a:pt x="20" y="118"/>
                    </a:moveTo>
                    <a:lnTo>
                      <a:pt x="0" y="132"/>
                    </a:lnTo>
                    <a:lnTo>
                      <a:pt x="82" y="318"/>
                    </a:lnTo>
                    <a:lnTo>
                      <a:pt x="100" y="309"/>
                    </a:lnTo>
                    <a:lnTo>
                      <a:pt x="116" y="301"/>
                    </a:lnTo>
                    <a:lnTo>
                      <a:pt x="132" y="294"/>
                    </a:lnTo>
                    <a:lnTo>
                      <a:pt x="154" y="285"/>
                    </a:lnTo>
                    <a:lnTo>
                      <a:pt x="170" y="278"/>
                    </a:lnTo>
                    <a:lnTo>
                      <a:pt x="190" y="269"/>
                    </a:lnTo>
                    <a:lnTo>
                      <a:pt x="204" y="266"/>
                    </a:lnTo>
                    <a:lnTo>
                      <a:pt x="227" y="257"/>
                    </a:lnTo>
                    <a:lnTo>
                      <a:pt x="243" y="253"/>
                    </a:lnTo>
                    <a:lnTo>
                      <a:pt x="263" y="246"/>
                    </a:lnTo>
                    <a:lnTo>
                      <a:pt x="279" y="241"/>
                    </a:lnTo>
                    <a:lnTo>
                      <a:pt x="300" y="236"/>
                    </a:lnTo>
                    <a:lnTo>
                      <a:pt x="320" y="234"/>
                    </a:lnTo>
                    <a:lnTo>
                      <a:pt x="336" y="230"/>
                    </a:lnTo>
                    <a:lnTo>
                      <a:pt x="350" y="225"/>
                    </a:lnTo>
                    <a:lnTo>
                      <a:pt x="372" y="221"/>
                    </a:lnTo>
                    <a:lnTo>
                      <a:pt x="388" y="220"/>
                    </a:lnTo>
                    <a:lnTo>
                      <a:pt x="408" y="218"/>
                    </a:lnTo>
                    <a:lnTo>
                      <a:pt x="427" y="218"/>
                    </a:lnTo>
                    <a:lnTo>
                      <a:pt x="438" y="211"/>
                    </a:lnTo>
                    <a:lnTo>
                      <a:pt x="454" y="211"/>
                    </a:lnTo>
                    <a:lnTo>
                      <a:pt x="477" y="209"/>
                    </a:lnTo>
                    <a:lnTo>
                      <a:pt x="499" y="209"/>
                    </a:lnTo>
                    <a:lnTo>
                      <a:pt x="526" y="205"/>
                    </a:lnTo>
                    <a:lnTo>
                      <a:pt x="551" y="205"/>
                    </a:lnTo>
                    <a:lnTo>
                      <a:pt x="577" y="205"/>
                    </a:lnTo>
                    <a:lnTo>
                      <a:pt x="606" y="207"/>
                    </a:lnTo>
                    <a:lnTo>
                      <a:pt x="636" y="211"/>
                    </a:lnTo>
                    <a:lnTo>
                      <a:pt x="658" y="211"/>
                    </a:lnTo>
                    <a:lnTo>
                      <a:pt x="681" y="214"/>
                    </a:lnTo>
                    <a:lnTo>
                      <a:pt x="708" y="218"/>
                    </a:lnTo>
                    <a:lnTo>
                      <a:pt x="735" y="221"/>
                    </a:lnTo>
                    <a:lnTo>
                      <a:pt x="765" y="228"/>
                    </a:lnTo>
                    <a:lnTo>
                      <a:pt x="792" y="234"/>
                    </a:lnTo>
                    <a:lnTo>
                      <a:pt x="822" y="241"/>
                    </a:lnTo>
                    <a:lnTo>
                      <a:pt x="853" y="248"/>
                    </a:lnTo>
                    <a:lnTo>
                      <a:pt x="883" y="259"/>
                    </a:lnTo>
                    <a:lnTo>
                      <a:pt x="906" y="269"/>
                    </a:lnTo>
                    <a:lnTo>
                      <a:pt x="931" y="280"/>
                    </a:lnTo>
                    <a:lnTo>
                      <a:pt x="954" y="285"/>
                    </a:lnTo>
                    <a:lnTo>
                      <a:pt x="979" y="298"/>
                    </a:lnTo>
                    <a:lnTo>
                      <a:pt x="1003" y="310"/>
                    </a:lnTo>
                    <a:lnTo>
                      <a:pt x="1026" y="325"/>
                    </a:lnTo>
                    <a:lnTo>
                      <a:pt x="1051" y="339"/>
                    </a:lnTo>
                    <a:lnTo>
                      <a:pt x="1074" y="350"/>
                    </a:lnTo>
                    <a:lnTo>
                      <a:pt x="1099" y="362"/>
                    </a:lnTo>
                    <a:lnTo>
                      <a:pt x="1124" y="380"/>
                    </a:lnTo>
                    <a:lnTo>
                      <a:pt x="1147" y="398"/>
                    </a:lnTo>
                    <a:lnTo>
                      <a:pt x="1172" y="414"/>
                    </a:lnTo>
                    <a:lnTo>
                      <a:pt x="1199" y="433"/>
                    </a:lnTo>
                    <a:lnTo>
                      <a:pt x="1219" y="449"/>
                    </a:lnTo>
                    <a:lnTo>
                      <a:pt x="1239" y="469"/>
                    </a:lnTo>
                    <a:lnTo>
                      <a:pt x="1264" y="490"/>
                    </a:lnTo>
                    <a:lnTo>
                      <a:pt x="1281" y="510"/>
                    </a:lnTo>
                    <a:lnTo>
                      <a:pt x="1306" y="535"/>
                    </a:lnTo>
                    <a:lnTo>
                      <a:pt x="1256" y="583"/>
                    </a:lnTo>
                    <a:lnTo>
                      <a:pt x="1535" y="638"/>
                    </a:lnTo>
                    <a:lnTo>
                      <a:pt x="1501" y="346"/>
                    </a:lnTo>
                    <a:lnTo>
                      <a:pt x="1453" y="394"/>
                    </a:lnTo>
                    <a:lnTo>
                      <a:pt x="1428" y="366"/>
                    </a:lnTo>
                    <a:lnTo>
                      <a:pt x="1403" y="344"/>
                    </a:lnTo>
                    <a:lnTo>
                      <a:pt x="1376" y="321"/>
                    </a:lnTo>
                    <a:lnTo>
                      <a:pt x="1353" y="301"/>
                    </a:lnTo>
                    <a:lnTo>
                      <a:pt x="1331" y="282"/>
                    </a:lnTo>
                    <a:lnTo>
                      <a:pt x="1308" y="261"/>
                    </a:lnTo>
                    <a:lnTo>
                      <a:pt x="1285" y="244"/>
                    </a:lnTo>
                    <a:lnTo>
                      <a:pt x="1260" y="228"/>
                    </a:lnTo>
                    <a:lnTo>
                      <a:pt x="1239" y="211"/>
                    </a:lnTo>
                    <a:lnTo>
                      <a:pt x="1214" y="195"/>
                    </a:lnTo>
                    <a:lnTo>
                      <a:pt x="1183" y="175"/>
                    </a:lnTo>
                    <a:lnTo>
                      <a:pt x="1160" y="161"/>
                    </a:lnTo>
                    <a:lnTo>
                      <a:pt x="1135" y="148"/>
                    </a:lnTo>
                    <a:lnTo>
                      <a:pt x="1112" y="136"/>
                    </a:lnTo>
                    <a:lnTo>
                      <a:pt x="1080" y="122"/>
                    </a:lnTo>
                    <a:lnTo>
                      <a:pt x="1053" y="109"/>
                    </a:lnTo>
                    <a:lnTo>
                      <a:pt x="1026" y="97"/>
                    </a:lnTo>
                    <a:lnTo>
                      <a:pt x="1003" y="86"/>
                    </a:lnTo>
                    <a:lnTo>
                      <a:pt x="969" y="75"/>
                    </a:lnTo>
                    <a:lnTo>
                      <a:pt x="938" y="65"/>
                    </a:lnTo>
                    <a:lnTo>
                      <a:pt x="912" y="56"/>
                    </a:lnTo>
                    <a:lnTo>
                      <a:pt x="885" y="48"/>
                    </a:lnTo>
                    <a:lnTo>
                      <a:pt x="858" y="41"/>
                    </a:lnTo>
                    <a:lnTo>
                      <a:pt x="831" y="36"/>
                    </a:lnTo>
                    <a:lnTo>
                      <a:pt x="804" y="29"/>
                    </a:lnTo>
                    <a:lnTo>
                      <a:pt x="774" y="20"/>
                    </a:lnTo>
                    <a:lnTo>
                      <a:pt x="744" y="16"/>
                    </a:lnTo>
                    <a:lnTo>
                      <a:pt x="717" y="13"/>
                    </a:lnTo>
                    <a:lnTo>
                      <a:pt x="686" y="9"/>
                    </a:lnTo>
                    <a:lnTo>
                      <a:pt x="660" y="6"/>
                    </a:lnTo>
                    <a:lnTo>
                      <a:pt x="633" y="4"/>
                    </a:lnTo>
                    <a:lnTo>
                      <a:pt x="610" y="2"/>
                    </a:lnTo>
                    <a:lnTo>
                      <a:pt x="579" y="0"/>
                    </a:lnTo>
                    <a:lnTo>
                      <a:pt x="549" y="2"/>
                    </a:lnTo>
                    <a:lnTo>
                      <a:pt x="526" y="2"/>
                    </a:lnTo>
                    <a:lnTo>
                      <a:pt x="499" y="2"/>
                    </a:lnTo>
                    <a:lnTo>
                      <a:pt x="470" y="6"/>
                    </a:lnTo>
                    <a:lnTo>
                      <a:pt x="442" y="7"/>
                    </a:lnTo>
                    <a:lnTo>
                      <a:pt x="411" y="13"/>
                    </a:lnTo>
                    <a:lnTo>
                      <a:pt x="384" y="15"/>
                    </a:lnTo>
                    <a:lnTo>
                      <a:pt x="356" y="16"/>
                    </a:lnTo>
                    <a:lnTo>
                      <a:pt x="331" y="20"/>
                    </a:lnTo>
                    <a:lnTo>
                      <a:pt x="308" y="25"/>
                    </a:lnTo>
                    <a:lnTo>
                      <a:pt x="290" y="29"/>
                    </a:lnTo>
                    <a:lnTo>
                      <a:pt x="274" y="29"/>
                    </a:lnTo>
                    <a:lnTo>
                      <a:pt x="263" y="32"/>
                    </a:lnTo>
                    <a:lnTo>
                      <a:pt x="249" y="38"/>
                    </a:lnTo>
                    <a:lnTo>
                      <a:pt x="236" y="41"/>
                    </a:lnTo>
                    <a:lnTo>
                      <a:pt x="220" y="45"/>
                    </a:lnTo>
                    <a:lnTo>
                      <a:pt x="204" y="52"/>
                    </a:lnTo>
                    <a:lnTo>
                      <a:pt x="191" y="54"/>
                    </a:lnTo>
                    <a:lnTo>
                      <a:pt x="177" y="61"/>
                    </a:lnTo>
                    <a:lnTo>
                      <a:pt x="163" y="63"/>
                    </a:lnTo>
                    <a:lnTo>
                      <a:pt x="147" y="68"/>
                    </a:lnTo>
                    <a:lnTo>
                      <a:pt x="131" y="73"/>
                    </a:lnTo>
                    <a:lnTo>
                      <a:pt x="116" y="79"/>
                    </a:lnTo>
                    <a:lnTo>
                      <a:pt x="99" y="84"/>
                    </a:lnTo>
                    <a:lnTo>
                      <a:pt x="86" y="89"/>
                    </a:lnTo>
                    <a:lnTo>
                      <a:pt x="72" y="97"/>
                    </a:lnTo>
                    <a:lnTo>
                      <a:pt x="57" y="102"/>
                    </a:lnTo>
                    <a:lnTo>
                      <a:pt x="45" y="109"/>
                    </a:lnTo>
                    <a:lnTo>
                      <a:pt x="34" y="113"/>
                    </a:lnTo>
                    <a:lnTo>
                      <a:pt x="20" y="118"/>
                    </a:lnTo>
                    <a:close/>
                  </a:path>
                </a:pathLst>
              </a:custGeom>
              <a:solidFill>
                <a:srgbClr val="FF9900">
                  <a:alpha val="7294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kern="1200">
                  <a:solidFill>
                    <a:srgbClr val="FF0000"/>
                  </a:solidFill>
                  <a:latin typeface="方正大黑简体" pitchFamily="2" charset="-122"/>
                  <a:ea typeface="方正大黑简体" pitchFamily="2" charset="-122"/>
                </a:endParaRPr>
              </a:p>
            </p:txBody>
          </p:sp>
          <p:sp>
            <p:nvSpPr>
              <p:cNvPr id="868" name="Freeform 144"/>
              <p:cNvSpPr>
                <a:spLocks/>
              </p:cNvSpPr>
              <p:nvPr/>
            </p:nvSpPr>
            <p:spPr bwMode="auto">
              <a:xfrm>
                <a:off x="807" y="3108"/>
                <a:ext cx="766" cy="318"/>
              </a:xfrm>
              <a:custGeom>
                <a:avLst/>
                <a:gdLst>
                  <a:gd name="T0" fmla="*/ 0 w 1533"/>
                  <a:gd name="T1" fmla="*/ 1 h 636"/>
                  <a:gd name="T2" fmla="*/ 0 w 1533"/>
                  <a:gd name="T3" fmla="*/ 1 h 636"/>
                  <a:gd name="T4" fmla="*/ 0 w 1533"/>
                  <a:gd name="T5" fmla="*/ 1 h 636"/>
                  <a:gd name="T6" fmla="*/ 0 w 1533"/>
                  <a:gd name="T7" fmla="*/ 1 h 636"/>
                  <a:gd name="T8" fmla="*/ 0 w 1533"/>
                  <a:gd name="T9" fmla="*/ 1 h 636"/>
                  <a:gd name="T10" fmla="*/ 0 w 1533"/>
                  <a:gd name="T11" fmla="*/ 1 h 636"/>
                  <a:gd name="T12" fmla="*/ 0 w 1533"/>
                  <a:gd name="T13" fmla="*/ 1 h 636"/>
                  <a:gd name="T14" fmla="*/ 0 w 1533"/>
                  <a:gd name="T15" fmla="*/ 1 h 636"/>
                  <a:gd name="T16" fmla="*/ 0 w 1533"/>
                  <a:gd name="T17" fmla="*/ 1 h 636"/>
                  <a:gd name="T18" fmla="*/ 0 w 1533"/>
                  <a:gd name="T19" fmla="*/ 1 h 636"/>
                  <a:gd name="T20" fmla="*/ 0 w 1533"/>
                  <a:gd name="T21" fmla="*/ 1 h 636"/>
                  <a:gd name="T22" fmla="*/ 0 w 1533"/>
                  <a:gd name="T23" fmla="*/ 1 h 636"/>
                  <a:gd name="T24" fmla="*/ 0 w 1533"/>
                  <a:gd name="T25" fmla="*/ 1 h 636"/>
                  <a:gd name="T26" fmla="*/ 0 w 1533"/>
                  <a:gd name="T27" fmla="*/ 1 h 636"/>
                  <a:gd name="T28" fmla="*/ 0 w 1533"/>
                  <a:gd name="T29" fmla="*/ 1 h 636"/>
                  <a:gd name="T30" fmla="*/ 0 w 1533"/>
                  <a:gd name="T31" fmla="*/ 1 h 636"/>
                  <a:gd name="T32" fmla="*/ 0 w 1533"/>
                  <a:gd name="T33" fmla="*/ 1 h 636"/>
                  <a:gd name="T34" fmla="*/ 0 w 1533"/>
                  <a:gd name="T35" fmla="*/ 1 h 636"/>
                  <a:gd name="T36" fmla="*/ 0 w 1533"/>
                  <a:gd name="T37" fmla="*/ 1 h 636"/>
                  <a:gd name="T38" fmla="*/ 0 w 1533"/>
                  <a:gd name="T39" fmla="*/ 1 h 636"/>
                  <a:gd name="T40" fmla="*/ 0 w 1533"/>
                  <a:gd name="T41" fmla="*/ 1 h 636"/>
                  <a:gd name="T42" fmla="*/ 0 w 1533"/>
                  <a:gd name="T43" fmla="*/ 1 h 636"/>
                  <a:gd name="T44" fmla="*/ 0 w 1533"/>
                  <a:gd name="T45" fmla="*/ 1 h 636"/>
                  <a:gd name="T46" fmla="*/ 0 w 1533"/>
                  <a:gd name="T47" fmla="*/ 1 h 636"/>
                  <a:gd name="T48" fmla="*/ 0 w 1533"/>
                  <a:gd name="T49" fmla="*/ 1 h 636"/>
                  <a:gd name="T50" fmla="*/ 0 w 1533"/>
                  <a:gd name="T51" fmla="*/ 1 h 636"/>
                  <a:gd name="T52" fmla="*/ 0 w 1533"/>
                  <a:gd name="T53" fmla="*/ 1 h 636"/>
                  <a:gd name="T54" fmla="*/ 0 w 1533"/>
                  <a:gd name="T55" fmla="*/ 1 h 636"/>
                  <a:gd name="T56" fmla="*/ 0 w 1533"/>
                  <a:gd name="T57" fmla="*/ 1 h 636"/>
                  <a:gd name="T58" fmla="*/ 0 w 1533"/>
                  <a:gd name="T59" fmla="*/ 0 h 636"/>
                  <a:gd name="T60" fmla="*/ 0 w 1533"/>
                  <a:gd name="T61" fmla="*/ 1 h 636"/>
                  <a:gd name="T62" fmla="*/ 0 w 1533"/>
                  <a:gd name="T63" fmla="*/ 1 h 636"/>
                  <a:gd name="T64" fmla="*/ 0 w 1533"/>
                  <a:gd name="T65" fmla="*/ 1 h 636"/>
                  <a:gd name="T66" fmla="*/ 0 w 1533"/>
                  <a:gd name="T67" fmla="*/ 1 h 636"/>
                  <a:gd name="T68" fmla="*/ 0 w 1533"/>
                  <a:gd name="T69" fmla="*/ 1 h 636"/>
                  <a:gd name="T70" fmla="*/ 0 w 1533"/>
                  <a:gd name="T71" fmla="*/ 1 h 636"/>
                  <a:gd name="T72" fmla="*/ 0 w 1533"/>
                  <a:gd name="T73" fmla="*/ 1 h 636"/>
                  <a:gd name="T74" fmla="*/ 0 w 1533"/>
                  <a:gd name="T75" fmla="*/ 1 h 636"/>
                  <a:gd name="T76" fmla="*/ 0 w 1533"/>
                  <a:gd name="T77" fmla="*/ 1 h 636"/>
                  <a:gd name="T78" fmla="*/ 0 w 1533"/>
                  <a:gd name="T79" fmla="*/ 1 h 636"/>
                  <a:gd name="T80" fmla="*/ 0 w 1533"/>
                  <a:gd name="T81" fmla="*/ 1 h 636"/>
                  <a:gd name="T82" fmla="*/ 0 w 1533"/>
                  <a:gd name="T83" fmla="*/ 1 h 636"/>
                  <a:gd name="T84" fmla="*/ 0 w 1533"/>
                  <a:gd name="T85" fmla="*/ 1 h 636"/>
                  <a:gd name="T86" fmla="*/ 0 w 1533"/>
                  <a:gd name="T87" fmla="*/ 1 h 636"/>
                  <a:gd name="T88" fmla="*/ 0 w 1533"/>
                  <a:gd name="T89" fmla="*/ 1 h 636"/>
                  <a:gd name="T90" fmla="*/ 0 w 1533"/>
                  <a:gd name="T91" fmla="*/ 1 h 636"/>
                  <a:gd name="T92" fmla="*/ 0 w 1533"/>
                  <a:gd name="T93" fmla="*/ 1 h 636"/>
                  <a:gd name="T94" fmla="*/ 0 w 1533"/>
                  <a:gd name="T95" fmla="*/ 1 h 636"/>
                  <a:gd name="T96" fmla="*/ 0 w 1533"/>
                  <a:gd name="T97" fmla="*/ 1 h 636"/>
                  <a:gd name="T98" fmla="*/ 0 w 1533"/>
                  <a:gd name="T99" fmla="*/ 1 h 636"/>
                  <a:gd name="T100" fmla="*/ 0 w 1533"/>
                  <a:gd name="T101" fmla="*/ 1 h 636"/>
                  <a:gd name="T102" fmla="*/ 0 w 1533"/>
                  <a:gd name="T103" fmla="*/ 1 h 636"/>
                  <a:gd name="T104" fmla="*/ 0 w 1533"/>
                  <a:gd name="T105" fmla="*/ 1 h 636"/>
                  <a:gd name="T106" fmla="*/ 0 w 1533"/>
                  <a:gd name="T107" fmla="*/ 1 h 636"/>
                  <a:gd name="T108" fmla="*/ 0 w 1533"/>
                  <a:gd name="T109" fmla="*/ 1 h 636"/>
                  <a:gd name="T110" fmla="*/ 0 w 1533"/>
                  <a:gd name="T111" fmla="*/ 1 h 636"/>
                  <a:gd name="T112" fmla="*/ 0 w 1533"/>
                  <a:gd name="T113" fmla="*/ 1 h 636"/>
                  <a:gd name="T114" fmla="*/ 0 w 1533"/>
                  <a:gd name="T115" fmla="*/ 1 h 636"/>
                  <a:gd name="T116" fmla="*/ 0 w 1533"/>
                  <a:gd name="T117" fmla="*/ 1 h 636"/>
                  <a:gd name="T118" fmla="*/ 0 w 1533"/>
                  <a:gd name="T119" fmla="*/ 1 h 636"/>
                  <a:gd name="T120" fmla="*/ 0 w 1533"/>
                  <a:gd name="T121" fmla="*/ 1 h 636"/>
                  <a:gd name="T122" fmla="*/ 0 w 1533"/>
                  <a:gd name="T123" fmla="*/ 1 h 6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533"/>
                  <a:gd name="T187" fmla="*/ 0 h 636"/>
                  <a:gd name="T188" fmla="*/ 1533 w 1533"/>
                  <a:gd name="T189" fmla="*/ 636 h 6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533" h="636">
                    <a:moveTo>
                      <a:pt x="1513" y="518"/>
                    </a:moveTo>
                    <a:lnTo>
                      <a:pt x="1533" y="508"/>
                    </a:lnTo>
                    <a:lnTo>
                      <a:pt x="1452" y="321"/>
                    </a:lnTo>
                    <a:lnTo>
                      <a:pt x="1433" y="328"/>
                    </a:lnTo>
                    <a:lnTo>
                      <a:pt x="1419" y="337"/>
                    </a:lnTo>
                    <a:lnTo>
                      <a:pt x="1402" y="342"/>
                    </a:lnTo>
                    <a:lnTo>
                      <a:pt x="1381" y="351"/>
                    </a:lnTo>
                    <a:lnTo>
                      <a:pt x="1365" y="362"/>
                    </a:lnTo>
                    <a:lnTo>
                      <a:pt x="1343" y="365"/>
                    </a:lnTo>
                    <a:lnTo>
                      <a:pt x="1327" y="372"/>
                    </a:lnTo>
                    <a:lnTo>
                      <a:pt x="1308" y="376"/>
                    </a:lnTo>
                    <a:lnTo>
                      <a:pt x="1292" y="385"/>
                    </a:lnTo>
                    <a:lnTo>
                      <a:pt x="1272" y="390"/>
                    </a:lnTo>
                    <a:lnTo>
                      <a:pt x="1252" y="394"/>
                    </a:lnTo>
                    <a:lnTo>
                      <a:pt x="1233" y="401"/>
                    </a:lnTo>
                    <a:lnTo>
                      <a:pt x="1213" y="404"/>
                    </a:lnTo>
                    <a:lnTo>
                      <a:pt x="1197" y="406"/>
                    </a:lnTo>
                    <a:lnTo>
                      <a:pt x="1183" y="411"/>
                    </a:lnTo>
                    <a:lnTo>
                      <a:pt x="1165" y="413"/>
                    </a:lnTo>
                    <a:lnTo>
                      <a:pt x="1143" y="415"/>
                    </a:lnTo>
                    <a:lnTo>
                      <a:pt x="1125" y="420"/>
                    </a:lnTo>
                    <a:lnTo>
                      <a:pt x="1108" y="422"/>
                    </a:lnTo>
                    <a:lnTo>
                      <a:pt x="1092" y="424"/>
                    </a:lnTo>
                    <a:lnTo>
                      <a:pt x="1079" y="426"/>
                    </a:lnTo>
                    <a:lnTo>
                      <a:pt x="1058" y="427"/>
                    </a:lnTo>
                    <a:lnTo>
                      <a:pt x="1034" y="429"/>
                    </a:lnTo>
                    <a:lnTo>
                      <a:pt x="1008" y="433"/>
                    </a:lnTo>
                    <a:lnTo>
                      <a:pt x="983" y="427"/>
                    </a:lnTo>
                    <a:lnTo>
                      <a:pt x="956" y="429"/>
                    </a:lnTo>
                    <a:lnTo>
                      <a:pt x="931" y="433"/>
                    </a:lnTo>
                    <a:lnTo>
                      <a:pt x="899" y="427"/>
                    </a:lnTo>
                    <a:lnTo>
                      <a:pt x="875" y="426"/>
                    </a:lnTo>
                    <a:lnTo>
                      <a:pt x="852" y="422"/>
                    </a:lnTo>
                    <a:lnTo>
                      <a:pt x="827" y="417"/>
                    </a:lnTo>
                    <a:lnTo>
                      <a:pt x="798" y="411"/>
                    </a:lnTo>
                    <a:lnTo>
                      <a:pt x="772" y="406"/>
                    </a:lnTo>
                    <a:lnTo>
                      <a:pt x="741" y="401"/>
                    </a:lnTo>
                    <a:lnTo>
                      <a:pt x="713" y="394"/>
                    </a:lnTo>
                    <a:lnTo>
                      <a:pt x="682" y="387"/>
                    </a:lnTo>
                    <a:lnTo>
                      <a:pt x="654" y="376"/>
                    </a:lnTo>
                    <a:lnTo>
                      <a:pt x="629" y="365"/>
                    </a:lnTo>
                    <a:lnTo>
                      <a:pt x="605" y="358"/>
                    </a:lnTo>
                    <a:lnTo>
                      <a:pt x="580" y="349"/>
                    </a:lnTo>
                    <a:lnTo>
                      <a:pt x="555" y="337"/>
                    </a:lnTo>
                    <a:lnTo>
                      <a:pt x="532" y="326"/>
                    </a:lnTo>
                    <a:lnTo>
                      <a:pt x="509" y="313"/>
                    </a:lnTo>
                    <a:lnTo>
                      <a:pt x="484" y="301"/>
                    </a:lnTo>
                    <a:lnTo>
                      <a:pt x="461" y="290"/>
                    </a:lnTo>
                    <a:lnTo>
                      <a:pt x="438" y="271"/>
                    </a:lnTo>
                    <a:lnTo>
                      <a:pt x="411" y="258"/>
                    </a:lnTo>
                    <a:lnTo>
                      <a:pt x="388" y="242"/>
                    </a:lnTo>
                    <a:lnTo>
                      <a:pt x="364" y="224"/>
                    </a:lnTo>
                    <a:lnTo>
                      <a:pt x="337" y="207"/>
                    </a:lnTo>
                    <a:lnTo>
                      <a:pt x="316" y="187"/>
                    </a:lnTo>
                    <a:lnTo>
                      <a:pt x="295" y="169"/>
                    </a:lnTo>
                    <a:lnTo>
                      <a:pt x="270" y="146"/>
                    </a:lnTo>
                    <a:lnTo>
                      <a:pt x="250" y="125"/>
                    </a:lnTo>
                    <a:lnTo>
                      <a:pt x="228" y="101"/>
                    </a:lnTo>
                    <a:lnTo>
                      <a:pt x="279" y="52"/>
                    </a:lnTo>
                    <a:lnTo>
                      <a:pt x="0" y="0"/>
                    </a:lnTo>
                    <a:lnTo>
                      <a:pt x="32" y="290"/>
                    </a:lnTo>
                    <a:lnTo>
                      <a:pt x="80" y="242"/>
                    </a:lnTo>
                    <a:lnTo>
                      <a:pt x="105" y="269"/>
                    </a:lnTo>
                    <a:lnTo>
                      <a:pt x="132" y="290"/>
                    </a:lnTo>
                    <a:lnTo>
                      <a:pt x="159" y="317"/>
                    </a:lnTo>
                    <a:lnTo>
                      <a:pt x="182" y="338"/>
                    </a:lnTo>
                    <a:lnTo>
                      <a:pt x="202" y="356"/>
                    </a:lnTo>
                    <a:lnTo>
                      <a:pt x="225" y="372"/>
                    </a:lnTo>
                    <a:lnTo>
                      <a:pt x="250" y="392"/>
                    </a:lnTo>
                    <a:lnTo>
                      <a:pt x="273" y="410"/>
                    </a:lnTo>
                    <a:lnTo>
                      <a:pt x="296" y="424"/>
                    </a:lnTo>
                    <a:lnTo>
                      <a:pt x="318" y="438"/>
                    </a:lnTo>
                    <a:lnTo>
                      <a:pt x="350" y="460"/>
                    </a:lnTo>
                    <a:lnTo>
                      <a:pt x="375" y="474"/>
                    </a:lnTo>
                    <a:lnTo>
                      <a:pt x="402" y="488"/>
                    </a:lnTo>
                    <a:lnTo>
                      <a:pt x="425" y="501"/>
                    </a:lnTo>
                    <a:lnTo>
                      <a:pt x="455" y="517"/>
                    </a:lnTo>
                    <a:lnTo>
                      <a:pt x="482" y="525"/>
                    </a:lnTo>
                    <a:lnTo>
                      <a:pt x="509" y="538"/>
                    </a:lnTo>
                    <a:lnTo>
                      <a:pt x="536" y="547"/>
                    </a:lnTo>
                    <a:lnTo>
                      <a:pt x="564" y="559"/>
                    </a:lnTo>
                    <a:lnTo>
                      <a:pt x="595" y="570"/>
                    </a:lnTo>
                    <a:lnTo>
                      <a:pt x="622" y="581"/>
                    </a:lnTo>
                    <a:lnTo>
                      <a:pt x="652" y="591"/>
                    </a:lnTo>
                    <a:lnTo>
                      <a:pt x="677" y="595"/>
                    </a:lnTo>
                    <a:lnTo>
                      <a:pt x="704" y="602"/>
                    </a:lnTo>
                    <a:lnTo>
                      <a:pt x="729" y="607"/>
                    </a:lnTo>
                    <a:lnTo>
                      <a:pt x="757" y="615"/>
                    </a:lnTo>
                    <a:lnTo>
                      <a:pt x="791" y="620"/>
                    </a:lnTo>
                    <a:lnTo>
                      <a:pt x="820" y="625"/>
                    </a:lnTo>
                    <a:lnTo>
                      <a:pt x="847" y="627"/>
                    </a:lnTo>
                    <a:lnTo>
                      <a:pt x="875" y="631"/>
                    </a:lnTo>
                    <a:lnTo>
                      <a:pt x="900" y="631"/>
                    </a:lnTo>
                    <a:lnTo>
                      <a:pt x="924" y="632"/>
                    </a:lnTo>
                    <a:lnTo>
                      <a:pt x="956" y="632"/>
                    </a:lnTo>
                    <a:lnTo>
                      <a:pt x="984" y="632"/>
                    </a:lnTo>
                    <a:lnTo>
                      <a:pt x="1009" y="636"/>
                    </a:lnTo>
                    <a:lnTo>
                      <a:pt x="1040" y="632"/>
                    </a:lnTo>
                    <a:lnTo>
                      <a:pt x="1065" y="631"/>
                    </a:lnTo>
                    <a:lnTo>
                      <a:pt x="1093" y="631"/>
                    </a:lnTo>
                    <a:lnTo>
                      <a:pt x="1124" y="627"/>
                    </a:lnTo>
                    <a:lnTo>
                      <a:pt x="1149" y="622"/>
                    </a:lnTo>
                    <a:lnTo>
                      <a:pt x="1179" y="620"/>
                    </a:lnTo>
                    <a:lnTo>
                      <a:pt x="1202" y="615"/>
                    </a:lnTo>
                    <a:lnTo>
                      <a:pt x="1226" y="613"/>
                    </a:lnTo>
                    <a:lnTo>
                      <a:pt x="1243" y="607"/>
                    </a:lnTo>
                    <a:lnTo>
                      <a:pt x="1259" y="606"/>
                    </a:lnTo>
                    <a:lnTo>
                      <a:pt x="1274" y="604"/>
                    </a:lnTo>
                    <a:lnTo>
                      <a:pt x="1285" y="600"/>
                    </a:lnTo>
                    <a:lnTo>
                      <a:pt x="1295" y="595"/>
                    </a:lnTo>
                    <a:lnTo>
                      <a:pt x="1311" y="591"/>
                    </a:lnTo>
                    <a:lnTo>
                      <a:pt x="1329" y="584"/>
                    </a:lnTo>
                    <a:lnTo>
                      <a:pt x="1345" y="581"/>
                    </a:lnTo>
                    <a:lnTo>
                      <a:pt x="1356" y="579"/>
                    </a:lnTo>
                    <a:lnTo>
                      <a:pt x="1370" y="577"/>
                    </a:lnTo>
                    <a:lnTo>
                      <a:pt x="1388" y="570"/>
                    </a:lnTo>
                    <a:lnTo>
                      <a:pt x="1402" y="565"/>
                    </a:lnTo>
                    <a:lnTo>
                      <a:pt x="1419" y="558"/>
                    </a:lnTo>
                    <a:lnTo>
                      <a:pt x="1433" y="552"/>
                    </a:lnTo>
                    <a:lnTo>
                      <a:pt x="1449" y="549"/>
                    </a:lnTo>
                    <a:lnTo>
                      <a:pt x="1461" y="543"/>
                    </a:lnTo>
                    <a:lnTo>
                      <a:pt x="1476" y="534"/>
                    </a:lnTo>
                    <a:lnTo>
                      <a:pt x="1488" y="529"/>
                    </a:lnTo>
                    <a:lnTo>
                      <a:pt x="1499" y="524"/>
                    </a:lnTo>
                    <a:lnTo>
                      <a:pt x="1513" y="518"/>
                    </a:lnTo>
                    <a:close/>
                  </a:path>
                </a:pathLst>
              </a:custGeom>
              <a:solidFill>
                <a:srgbClr val="FF9900">
                  <a:alpha val="7294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kern="1200">
                  <a:solidFill>
                    <a:srgbClr val="FF0000"/>
                  </a:solidFill>
                  <a:latin typeface="方正大黑简体" pitchFamily="2" charset="-122"/>
                  <a:ea typeface="方正大黑简体" pitchFamily="2" charset="-122"/>
                </a:endParaRPr>
              </a:p>
            </p:txBody>
          </p:sp>
          <p:sp>
            <p:nvSpPr>
              <p:cNvPr id="869" name="Freeform 145"/>
              <p:cNvSpPr>
                <a:spLocks/>
              </p:cNvSpPr>
              <p:nvPr/>
            </p:nvSpPr>
            <p:spPr bwMode="auto">
              <a:xfrm>
                <a:off x="1599" y="2533"/>
                <a:ext cx="319" cy="756"/>
              </a:xfrm>
              <a:custGeom>
                <a:avLst/>
                <a:gdLst>
                  <a:gd name="T0" fmla="*/ 1 w 638"/>
                  <a:gd name="T1" fmla="*/ 1 h 1511"/>
                  <a:gd name="T2" fmla="*/ 1 w 638"/>
                  <a:gd name="T3" fmla="*/ 1 h 1511"/>
                  <a:gd name="T4" fmla="*/ 1 w 638"/>
                  <a:gd name="T5" fmla="*/ 1 h 1511"/>
                  <a:gd name="T6" fmla="*/ 1 w 638"/>
                  <a:gd name="T7" fmla="*/ 1 h 1511"/>
                  <a:gd name="T8" fmla="*/ 1 w 638"/>
                  <a:gd name="T9" fmla="*/ 1 h 1511"/>
                  <a:gd name="T10" fmla="*/ 1 w 638"/>
                  <a:gd name="T11" fmla="*/ 1 h 1511"/>
                  <a:gd name="T12" fmla="*/ 1 w 638"/>
                  <a:gd name="T13" fmla="*/ 1 h 1511"/>
                  <a:gd name="T14" fmla="*/ 1 w 638"/>
                  <a:gd name="T15" fmla="*/ 1 h 1511"/>
                  <a:gd name="T16" fmla="*/ 1 w 638"/>
                  <a:gd name="T17" fmla="*/ 1 h 1511"/>
                  <a:gd name="T18" fmla="*/ 1 w 638"/>
                  <a:gd name="T19" fmla="*/ 1 h 1511"/>
                  <a:gd name="T20" fmla="*/ 1 w 638"/>
                  <a:gd name="T21" fmla="*/ 1 h 1511"/>
                  <a:gd name="T22" fmla="*/ 1 w 638"/>
                  <a:gd name="T23" fmla="*/ 1 h 1511"/>
                  <a:gd name="T24" fmla="*/ 1 w 638"/>
                  <a:gd name="T25" fmla="*/ 1 h 1511"/>
                  <a:gd name="T26" fmla="*/ 1 w 638"/>
                  <a:gd name="T27" fmla="*/ 1 h 1511"/>
                  <a:gd name="T28" fmla="*/ 1 w 638"/>
                  <a:gd name="T29" fmla="*/ 1 h 1511"/>
                  <a:gd name="T30" fmla="*/ 1 w 638"/>
                  <a:gd name="T31" fmla="*/ 1 h 1511"/>
                  <a:gd name="T32" fmla="*/ 1 w 638"/>
                  <a:gd name="T33" fmla="*/ 1 h 1511"/>
                  <a:gd name="T34" fmla="*/ 1 w 638"/>
                  <a:gd name="T35" fmla="*/ 1 h 1511"/>
                  <a:gd name="T36" fmla="*/ 1 w 638"/>
                  <a:gd name="T37" fmla="*/ 1 h 1511"/>
                  <a:gd name="T38" fmla="*/ 1 w 638"/>
                  <a:gd name="T39" fmla="*/ 1 h 1511"/>
                  <a:gd name="T40" fmla="*/ 1 w 638"/>
                  <a:gd name="T41" fmla="*/ 1 h 1511"/>
                  <a:gd name="T42" fmla="*/ 1 w 638"/>
                  <a:gd name="T43" fmla="*/ 1 h 1511"/>
                  <a:gd name="T44" fmla="*/ 1 w 638"/>
                  <a:gd name="T45" fmla="*/ 1 h 1511"/>
                  <a:gd name="T46" fmla="*/ 1 w 638"/>
                  <a:gd name="T47" fmla="*/ 1 h 1511"/>
                  <a:gd name="T48" fmla="*/ 1 w 638"/>
                  <a:gd name="T49" fmla="*/ 1 h 1511"/>
                  <a:gd name="T50" fmla="*/ 1 w 638"/>
                  <a:gd name="T51" fmla="*/ 1 h 1511"/>
                  <a:gd name="T52" fmla="*/ 1 w 638"/>
                  <a:gd name="T53" fmla="*/ 1 h 1511"/>
                  <a:gd name="T54" fmla="*/ 1 w 638"/>
                  <a:gd name="T55" fmla="*/ 1 h 1511"/>
                  <a:gd name="T56" fmla="*/ 0 w 638"/>
                  <a:gd name="T57" fmla="*/ 1 h 1511"/>
                  <a:gd name="T58" fmla="*/ 1 w 638"/>
                  <a:gd name="T59" fmla="*/ 1 h 1511"/>
                  <a:gd name="T60" fmla="*/ 1 w 638"/>
                  <a:gd name="T61" fmla="*/ 1 h 1511"/>
                  <a:gd name="T62" fmla="*/ 1 w 638"/>
                  <a:gd name="T63" fmla="*/ 1 h 1511"/>
                  <a:gd name="T64" fmla="*/ 1 w 638"/>
                  <a:gd name="T65" fmla="*/ 1 h 1511"/>
                  <a:gd name="T66" fmla="*/ 1 w 638"/>
                  <a:gd name="T67" fmla="*/ 1 h 1511"/>
                  <a:gd name="T68" fmla="*/ 1 w 638"/>
                  <a:gd name="T69" fmla="*/ 1 h 1511"/>
                  <a:gd name="T70" fmla="*/ 1 w 638"/>
                  <a:gd name="T71" fmla="*/ 1 h 1511"/>
                  <a:gd name="T72" fmla="*/ 1 w 638"/>
                  <a:gd name="T73" fmla="*/ 1 h 1511"/>
                  <a:gd name="T74" fmla="*/ 1 w 638"/>
                  <a:gd name="T75" fmla="*/ 1 h 1511"/>
                  <a:gd name="T76" fmla="*/ 1 w 638"/>
                  <a:gd name="T77" fmla="*/ 1 h 1511"/>
                  <a:gd name="T78" fmla="*/ 1 w 638"/>
                  <a:gd name="T79" fmla="*/ 1 h 1511"/>
                  <a:gd name="T80" fmla="*/ 1 w 638"/>
                  <a:gd name="T81" fmla="*/ 1 h 1511"/>
                  <a:gd name="T82" fmla="*/ 1 w 638"/>
                  <a:gd name="T83" fmla="*/ 1 h 1511"/>
                  <a:gd name="T84" fmla="*/ 1 w 638"/>
                  <a:gd name="T85" fmla="*/ 1 h 1511"/>
                  <a:gd name="T86" fmla="*/ 1 w 638"/>
                  <a:gd name="T87" fmla="*/ 1 h 1511"/>
                  <a:gd name="T88" fmla="*/ 1 w 638"/>
                  <a:gd name="T89" fmla="*/ 1 h 1511"/>
                  <a:gd name="T90" fmla="*/ 1 w 638"/>
                  <a:gd name="T91" fmla="*/ 1 h 1511"/>
                  <a:gd name="T92" fmla="*/ 1 w 638"/>
                  <a:gd name="T93" fmla="*/ 1 h 1511"/>
                  <a:gd name="T94" fmla="*/ 1 w 638"/>
                  <a:gd name="T95" fmla="*/ 1 h 1511"/>
                  <a:gd name="T96" fmla="*/ 1 w 638"/>
                  <a:gd name="T97" fmla="*/ 1 h 1511"/>
                  <a:gd name="T98" fmla="*/ 1 w 638"/>
                  <a:gd name="T99" fmla="*/ 1 h 1511"/>
                  <a:gd name="T100" fmla="*/ 1 w 638"/>
                  <a:gd name="T101" fmla="*/ 1 h 1511"/>
                  <a:gd name="T102" fmla="*/ 1 w 638"/>
                  <a:gd name="T103" fmla="*/ 1 h 1511"/>
                  <a:gd name="T104" fmla="*/ 1 w 638"/>
                  <a:gd name="T105" fmla="*/ 1 h 1511"/>
                  <a:gd name="T106" fmla="*/ 1 w 638"/>
                  <a:gd name="T107" fmla="*/ 1 h 1511"/>
                  <a:gd name="T108" fmla="*/ 1 w 638"/>
                  <a:gd name="T109" fmla="*/ 1 h 1511"/>
                  <a:gd name="T110" fmla="*/ 1 w 638"/>
                  <a:gd name="T111" fmla="*/ 1 h 1511"/>
                  <a:gd name="T112" fmla="*/ 1 w 638"/>
                  <a:gd name="T113" fmla="*/ 1 h 1511"/>
                  <a:gd name="T114" fmla="*/ 1 w 638"/>
                  <a:gd name="T115" fmla="*/ 1 h 1511"/>
                  <a:gd name="T116" fmla="*/ 1 w 638"/>
                  <a:gd name="T117" fmla="*/ 1 h 1511"/>
                  <a:gd name="T118" fmla="*/ 1 w 638"/>
                  <a:gd name="T119" fmla="*/ 1 h 1511"/>
                  <a:gd name="T120" fmla="*/ 1 w 638"/>
                  <a:gd name="T121" fmla="*/ 1 h 151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38"/>
                  <a:gd name="T184" fmla="*/ 0 h 1511"/>
                  <a:gd name="T185" fmla="*/ 638 w 638"/>
                  <a:gd name="T186" fmla="*/ 1511 h 151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38" h="1511">
                    <a:moveTo>
                      <a:pt x="521" y="0"/>
                    </a:moveTo>
                    <a:lnTo>
                      <a:pt x="332" y="83"/>
                    </a:lnTo>
                    <a:lnTo>
                      <a:pt x="339" y="98"/>
                    </a:lnTo>
                    <a:lnTo>
                      <a:pt x="345" y="112"/>
                    </a:lnTo>
                    <a:lnTo>
                      <a:pt x="353" y="131"/>
                    </a:lnTo>
                    <a:lnTo>
                      <a:pt x="361" y="153"/>
                    </a:lnTo>
                    <a:lnTo>
                      <a:pt x="370" y="169"/>
                    </a:lnTo>
                    <a:lnTo>
                      <a:pt x="375" y="187"/>
                    </a:lnTo>
                    <a:lnTo>
                      <a:pt x="382" y="206"/>
                    </a:lnTo>
                    <a:lnTo>
                      <a:pt x="389" y="224"/>
                    </a:lnTo>
                    <a:lnTo>
                      <a:pt x="393" y="242"/>
                    </a:lnTo>
                    <a:lnTo>
                      <a:pt x="400" y="262"/>
                    </a:lnTo>
                    <a:lnTo>
                      <a:pt x="405" y="283"/>
                    </a:lnTo>
                    <a:lnTo>
                      <a:pt x="407" y="301"/>
                    </a:lnTo>
                    <a:lnTo>
                      <a:pt x="412" y="315"/>
                    </a:lnTo>
                    <a:lnTo>
                      <a:pt x="414" y="333"/>
                    </a:lnTo>
                    <a:lnTo>
                      <a:pt x="418" y="351"/>
                    </a:lnTo>
                    <a:lnTo>
                      <a:pt x="420" y="368"/>
                    </a:lnTo>
                    <a:lnTo>
                      <a:pt x="425" y="388"/>
                    </a:lnTo>
                    <a:lnTo>
                      <a:pt x="427" y="408"/>
                    </a:lnTo>
                    <a:lnTo>
                      <a:pt x="429" y="420"/>
                    </a:lnTo>
                    <a:lnTo>
                      <a:pt x="430" y="436"/>
                    </a:lnTo>
                    <a:lnTo>
                      <a:pt x="430" y="458"/>
                    </a:lnTo>
                    <a:lnTo>
                      <a:pt x="430" y="481"/>
                    </a:lnTo>
                    <a:lnTo>
                      <a:pt x="436" y="507"/>
                    </a:lnTo>
                    <a:lnTo>
                      <a:pt x="436" y="534"/>
                    </a:lnTo>
                    <a:lnTo>
                      <a:pt x="436" y="559"/>
                    </a:lnTo>
                    <a:lnTo>
                      <a:pt x="436" y="586"/>
                    </a:lnTo>
                    <a:lnTo>
                      <a:pt x="432" y="613"/>
                    </a:lnTo>
                    <a:lnTo>
                      <a:pt x="429" y="636"/>
                    </a:lnTo>
                    <a:lnTo>
                      <a:pt x="425" y="661"/>
                    </a:lnTo>
                    <a:lnTo>
                      <a:pt x="423" y="686"/>
                    </a:lnTo>
                    <a:lnTo>
                      <a:pt x="418" y="714"/>
                    </a:lnTo>
                    <a:lnTo>
                      <a:pt x="412" y="744"/>
                    </a:lnTo>
                    <a:lnTo>
                      <a:pt x="407" y="771"/>
                    </a:lnTo>
                    <a:lnTo>
                      <a:pt x="400" y="800"/>
                    </a:lnTo>
                    <a:lnTo>
                      <a:pt x="391" y="830"/>
                    </a:lnTo>
                    <a:lnTo>
                      <a:pt x="380" y="858"/>
                    </a:lnTo>
                    <a:lnTo>
                      <a:pt x="371" y="885"/>
                    </a:lnTo>
                    <a:lnTo>
                      <a:pt x="361" y="907"/>
                    </a:lnTo>
                    <a:lnTo>
                      <a:pt x="353" y="931"/>
                    </a:lnTo>
                    <a:lnTo>
                      <a:pt x="341" y="958"/>
                    </a:lnTo>
                    <a:lnTo>
                      <a:pt x="330" y="981"/>
                    </a:lnTo>
                    <a:lnTo>
                      <a:pt x="316" y="1003"/>
                    </a:lnTo>
                    <a:lnTo>
                      <a:pt x="305" y="1029"/>
                    </a:lnTo>
                    <a:lnTo>
                      <a:pt x="293" y="1051"/>
                    </a:lnTo>
                    <a:lnTo>
                      <a:pt x="278" y="1076"/>
                    </a:lnTo>
                    <a:lnTo>
                      <a:pt x="261" y="1101"/>
                    </a:lnTo>
                    <a:lnTo>
                      <a:pt x="244" y="1126"/>
                    </a:lnTo>
                    <a:lnTo>
                      <a:pt x="227" y="1151"/>
                    </a:lnTo>
                    <a:lnTo>
                      <a:pt x="209" y="1174"/>
                    </a:lnTo>
                    <a:lnTo>
                      <a:pt x="191" y="1195"/>
                    </a:lnTo>
                    <a:lnTo>
                      <a:pt x="171" y="1215"/>
                    </a:lnTo>
                    <a:lnTo>
                      <a:pt x="148" y="1240"/>
                    </a:lnTo>
                    <a:lnTo>
                      <a:pt x="128" y="1261"/>
                    </a:lnTo>
                    <a:lnTo>
                      <a:pt x="105" y="1283"/>
                    </a:lnTo>
                    <a:lnTo>
                      <a:pt x="55" y="1233"/>
                    </a:lnTo>
                    <a:lnTo>
                      <a:pt x="0" y="1511"/>
                    </a:lnTo>
                    <a:lnTo>
                      <a:pt x="293" y="1477"/>
                    </a:lnTo>
                    <a:lnTo>
                      <a:pt x="246" y="1429"/>
                    </a:lnTo>
                    <a:lnTo>
                      <a:pt x="273" y="1404"/>
                    </a:lnTo>
                    <a:lnTo>
                      <a:pt x="296" y="1379"/>
                    </a:lnTo>
                    <a:lnTo>
                      <a:pt x="318" y="1354"/>
                    </a:lnTo>
                    <a:lnTo>
                      <a:pt x="339" y="1331"/>
                    </a:lnTo>
                    <a:lnTo>
                      <a:pt x="359" y="1309"/>
                    </a:lnTo>
                    <a:lnTo>
                      <a:pt x="379" y="1284"/>
                    </a:lnTo>
                    <a:lnTo>
                      <a:pt x="396" y="1261"/>
                    </a:lnTo>
                    <a:lnTo>
                      <a:pt x="412" y="1236"/>
                    </a:lnTo>
                    <a:lnTo>
                      <a:pt x="429" y="1218"/>
                    </a:lnTo>
                    <a:lnTo>
                      <a:pt x="445" y="1192"/>
                    </a:lnTo>
                    <a:lnTo>
                      <a:pt x="464" y="1161"/>
                    </a:lnTo>
                    <a:lnTo>
                      <a:pt x="477" y="1136"/>
                    </a:lnTo>
                    <a:lnTo>
                      <a:pt x="491" y="1111"/>
                    </a:lnTo>
                    <a:lnTo>
                      <a:pt x="504" y="1087"/>
                    </a:lnTo>
                    <a:lnTo>
                      <a:pt x="521" y="1058"/>
                    </a:lnTo>
                    <a:lnTo>
                      <a:pt x="534" y="1029"/>
                    </a:lnTo>
                    <a:lnTo>
                      <a:pt x="545" y="1005"/>
                    </a:lnTo>
                    <a:lnTo>
                      <a:pt x="555" y="976"/>
                    </a:lnTo>
                    <a:lnTo>
                      <a:pt x="568" y="948"/>
                    </a:lnTo>
                    <a:lnTo>
                      <a:pt x="575" y="915"/>
                    </a:lnTo>
                    <a:lnTo>
                      <a:pt x="584" y="891"/>
                    </a:lnTo>
                    <a:lnTo>
                      <a:pt x="593" y="864"/>
                    </a:lnTo>
                    <a:lnTo>
                      <a:pt x="600" y="835"/>
                    </a:lnTo>
                    <a:lnTo>
                      <a:pt x="607" y="810"/>
                    </a:lnTo>
                    <a:lnTo>
                      <a:pt x="611" y="782"/>
                    </a:lnTo>
                    <a:lnTo>
                      <a:pt x="620" y="753"/>
                    </a:lnTo>
                    <a:lnTo>
                      <a:pt x="625" y="721"/>
                    </a:lnTo>
                    <a:lnTo>
                      <a:pt x="630" y="695"/>
                    </a:lnTo>
                    <a:lnTo>
                      <a:pt x="632" y="664"/>
                    </a:lnTo>
                    <a:lnTo>
                      <a:pt x="636" y="637"/>
                    </a:lnTo>
                    <a:lnTo>
                      <a:pt x="638" y="611"/>
                    </a:lnTo>
                    <a:lnTo>
                      <a:pt x="638" y="588"/>
                    </a:lnTo>
                    <a:lnTo>
                      <a:pt x="638" y="559"/>
                    </a:lnTo>
                    <a:lnTo>
                      <a:pt x="638" y="529"/>
                    </a:lnTo>
                    <a:lnTo>
                      <a:pt x="638" y="504"/>
                    </a:lnTo>
                    <a:lnTo>
                      <a:pt x="638" y="477"/>
                    </a:lnTo>
                    <a:lnTo>
                      <a:pt x="634" y="450"/>
                    </a:lnTo>
                    <a:lnTo>
                      <a:pt x="632" y="420"/>
                    </a:lnTo>
                    <a:lnTo>
                      <a:pt x="630" y="392"/>
                    </a:lnTo>
                    <a:lnTo>
                      <a:pt x="625" y="363"/>
                    </a:lnTo>
                    <a:lnTo>
                      <a:pt x="625" y="335"/>
                    </a:lnTo>
                    <a:lnTo>
                      <a:pt x="622" y="311"/>
                    </a:lnTo>
                    <a:lnTo>
                      <a:pt x="616" y="286"/>
                    </a:lnTo>
                    <a:lnTo>
                      <a:pt x="613" y="272"/>
                    </a:lnTo>
                    <a:lnTo>
                      <a:pt x="611" y="254"/>
                    </a:lnTo>
                    <a:lnTo>
                      <a:pt x="609" y="240"/>
                    </a:lnTo>
                    <a:lnTo>
                      <a:pt x="604" y="229"/>
                    </a:lnTo>
                    <a:lnTo>
                      <a:pt x="604" y="219"/>
                    </a:lnTo>
                    <a:lnTo>
                      <a:pt x="595" y="201"/>
                    </a:lnTo>
                    <a:lnTo>
                      <a:pt x="589" y="187"/>
                    </a:lnTo>
                    <a:lnTo>
                      <a:pt x="586" y="169"/>
                    </a:lnTo>
                    <a:lnTo>
                      <a:pt x="586" y="158"/>
                    </a:lnTo>
                    <a:lnTo>
                      <a:pt x="577" y="142"/>
                    </a:lnTo>
                    <a:lnTo>
                      <a:pt x="575" y="128"/>
                    </a:lnTo>
                    <a:lnTo>
                      <a:pt x="570" y="112"/>
                    </a:lnTo>
                    <a:lnTo>
                      <a:pt x="563" y="94"/>
                    </a:lnTo>
                    <a:lnTo>
                      <a:pt x="557" y="83"/>
                    </a:lnTo>
                    <a:lnTo>
                      <a:pt x="555" y="69"/>
                    </a:lnTo>
                    <a:lnTo>
                      <a:pt x="546" y="55"/>
                    </a:lnTo>
                    <a:lnTo>
                      <a:pt x="539" y="39"/>
                    </a:lnTo>
                    <a:lnTo>
                      <a:pt x="534" y="25"/>
                    </a:lnTo>
                    <a:lnTo>
                      <a:pt x="529" y="14"/>
                    </a:lnTo>
                    <a:lnTo>
                      <a:pt x="521" y="0"/>
                    </a:lnTo>
                    <a:close/>
                  </a:path>
                </a:pathLst>
              </a:custGeom>
              <a:solidFill>
                <a:srgbClr val="FF9900">
                  <a:alpha val="7294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kern="1200">
                  <a:solidFill>
                    <a:srgbClr val="FF0000"/>
                  </a:solidFill>
                  <a:latin typeface="方正大黑简体" pitchFamily="2" charset="-122"/>
                  <a:ea typeface="方正大黑简体" pitchFamily="2" charset="-122"/>
                </a:endParaRPr>
              </a:p>
            </p:txBody>
          </p:sp>
          <p:sp>
            <p:nvSpPr>
              <p:cNvPr id="870" name="Freeform 146"/>
              <p:cNvSpPr>
                <a:spLocks/>
              </p:cNvSpPr>
              <p:nvPr/>
            </p:nvSpPr>
            <p:spPr bwMode="auto">
              <a:xfrm>
                <a:off x="679" y="2320"/>
                <a:ext cx="319" cy="756"/>
              </a:xfrm>
              <a:custGeom>
                <a:avLst/>
                <a:gdLst>
                  <a:gd name="T0" fmla="*/ 1 w 638"/>
                  <a:gd name="T1" fmla="*/ 1 h 1511"/>
                  <a:gd name="T2" fmla="*/ 1 w 638"/>
                  <a:gd name="T3" fmla="*/ 1 h 1511"/>
                  <a:gd name="T4" fmla="*/ 1 w 638"/>
                  <a:gd name="T5" fmla="*/ 1 h 1511"/>
                  <a:gd name="T6" fmla="*/ 1 w 638"/>
                  <a:gd name="T7" fmla="*/ 1 h 1511"/>
                  <a:gd name="T8" fmla="*/ 1 w 638"/>
                  <a:gd name="T9" fmla="*/ 1 h 1511"/>
                  <a:gd name="T10" fmla="*/ 1 w 638"/>
                  <a:gd name="T11" fmla="*/ 1 h 1511"/>
                  <a:gd name="T12" fmla="*/ 1 w 638"/>
                  <a:gd name="T13" fmla="*/ 1 h 1511"/>
                  <a:gd name="T14" fmla="*/ 1 w 638"/>
                  <a:gd name="T15" fmla="*/ 1 h 1511"/>
                  <a:gd name="T16" fmla="*/ 1 w 638"/>
                  <a:gd name="T17" fmla="*/ 1 h 1511"/>
                  <a:gd name="T18" fmla="*/ 1 w 638"/>
                  <a:gd name="T19" fmla="*/ 1 h 1511"/>
                  <a:gd name="T20" fmla="*/ 1 w 638"/>
                  <a:gd name="T21" fmla="*/ 1 h 1511"/>
                  <a:gd name="T22" fmla="*/ 1 w 638"/>
                  <a:gd name="T23" fmla="*/ 1 h 1511"/>
                  <a:gd name="T24" fmla="*/ 1 w 638"/>
                  <a:gd name="T25" fmla="*/ 1 h 1511"/>
                  <a:gd name="T26" fmla="*/ 1 w 638"/>
                  <a:gd name="T27" fmla="*/ 1 h 1511"/>
                  <a:gd name="T28" fmla="*/ 1 w 638"/>
                  <a:gd name="T29" fmla="*/ 1 h 1511"/>
                  <a:gd name="T30" fmla="*/ 1 w 638"/>
                  <a:gd name="T31" fmla="*/ 1 h 1511"/>
                  <a:gd name="T32" fmla="*/ 1 w 638"/>
                  <a:gd name="T33" fmla="*/ 1 h 1511"/>
                  <a:gd name="T34" fmla="*/ 1 w 638"/>
                  <a:gd name="T35" fmla="*/ 1 h 1511"/>
                  <a:gd name="T36" fmla="*/ 1 w 638"/>
                  <a:gd name="T37" fmla="*/ 1 h 1511"/>
                  <a:gd name="T38" fmla="*/ 1 w 638"/>
                  <a:gd name="T39" fmla="*/ 1 h 1511"/>
                  <a:gd name="T40" fmla="*/ 1 w 638"/>
                  <a:gd name="T41" fmla="*/ 1 h 1511"/>
                  <a:gd name="T42" fmla="*/ 1 w 638"/>
                  <a:gd name="T43" fmla="*/ 1 h 1511"/>
                  <a:gd name="T44" fmla="*/ 1 w 638"/>
                  <a:gd name="T45" fmla="*/ 1 h 1511"/>
                  <a:gd name="T46" fmla="*/ 1 w 638"/>
                  <a:gd name="T47" fmla="*/ 1 h 1511"/>
                  <a:gd name="T48" fmla="*/ 1 w 638"/>
                  <a:gd name="T49" fmla="*/ 1 h 1511"/>
                  <a:gd name="T50" fmla="*/ 1 w 638"/>
                  <a:gd name="T51" fmla="*/ 1 h 1511"/>
                  <a:gd name="T52" fmla="*/ 1 w 638"/>
                  <a:gd name="T53" fmla="*/ 1 h 1511"/>
                  <a:gd name="T54" fmla="*/ 1 w 638"/>
                  <a:gd name="T55" fmla="*/ 1 h 1511"/>
                  <a:gd name="T56" fmla="*/ 1 w 638"/>
                  <a:gd name="T57" fmla="*/ 0 h 1511"/>
                  <a:gd name="T58" fmla="*/ 1 w 638"/>
                  <a:gd name="T59" fmla="*/ 1 h 1511"/>
                  <a:gd name="T60" fmla="*/ 1 w 638"/>
                  <a:gd name="T61" fmla="*/ 1 h 1511"/>
                  <a:gd name="T62" fmla="*/ 1 w 638"/>
                  <a:gd name="T63" fmla="*/ 1 h 1511"/>
                  <a:gd name="T64" fmla="*/ 1 w 638"/>
                  <a:gd name="T65" fmla="*/ 1 h 1511"/>
                  <a:gd name="T66" fmla="*/ 1 w 638"/>
                  <a:gd name="T67" fmla="*/ 1 h 1511"/>
                  <a:gd name="T68" fmla="*/ 1 w 638"/>
                  <a:gd name="T69" fmla="*/ 1 h 1511"/>
                  <a:gd name="T70" fmla="*/ 1 w 638"/>
                  <a:gd name="T71" fmla="*/ 1 h 1511"/>
                  <a:gd name="T72" fmla="*/ 1 w 638"/>
                  <a:gd name="T73" fmla="*/ 1 h 1511"/>
                  <a:gd name="T74" fmla="*/ 1 w 638"/>
                  <a:gd name="T75" fmla="*/ 1 h 1511"/>
                  <a:gd name="T76" fmla="*/ 1 w 638"/>
                  <a:gd name="T77" fmla="*/ 1 h 1511"/>
                  <a:gd name="T78" fmla="*/ 1 w 638"/>
                  <a:gd name="T79" fmla="*/ 1 h 1511"/>
                  <a:gd name="T80" fmla="*/ 1 w 638"/>
                  <a:gd name="T81" fmla="*/ 1 h 1511"/>
                  <a:gd name="T82" fmla="*/ 1 w 638"/>
                  <a:gd name="T83" fmla="*/ 1 h 1511"/>
                  <a:gd name="T84" fmla="*/ 1 w 638"/>
                  <a:gd name="T85" fmla="*/ 1 h 1511"/>
                  <a:gd name="T86" fmla="*/ 1 w 638"/>
                  <a:gd name="T87" fmla="*/ 1 h 1511"/>
                  <a:gd name="T88" fmla="*/ 1 w 638"/>
                  <a:gd name="T89" fmla="*/ 1 h 1511"/>
                  <a:gd name="T90" fmla="*/ 0 w 638"/>
                  <a:gd name="T91" fmla="*/ 1 h 1511"/>
                  <a:gd name="T92" fmla="*/ 0 w 638"/>
                  <a:gd name="T93" fmla="*/ 1 h 1511"/>
                  <a:gd name="T94" fmla="*/ 1 w 638"/>
                  <a:gd name="T95" fmla="*/ 1 h 1511"/>
                  <a:gd name="T96" fmla="*/ 1 w 638"/>
                  <a:gd name="T97" fmla="*/ 1 h 1511"/>
                  <a:gd name="T98" fmla="*/ 1 w 638"/>
                  <a:gd name="T99" fmla="*/ 1 h 1511"/>
                  <a:gd name="T100" fmla="*/ 1 w 638"/>
                  <a:gd name="T101" fmla="*/ 1 h 1511"/>
                  <a:gd name="T102" fmla="*/ 1 w 638"/>
                  <a:gd name="T103" fmla="*/ 1 h 1511"/>
                  <a:gd name="T104" fmla="*/ 1 w 638"/>
                  <a:gd name="T105" fmla="*/ 1 h 1511"/>
                  <a:gd name="T106" fmla="*/ 1 w 638"/>
                  <a:gd name="T107" fmla="*/ 1 h 1511"/>
                  <a:gd name="T108" fmla="*/ 1 w 638"/>
                  <a:gd name="T109" fmla="*/ 1 h 1511"/>
                  <a:gd name="T110" fmla="*/ 1 w 638"/>
                  <a:gd name="T111" fmla="*/ 1 h 1511"/>
                  <a:gd name="T112" fmla="*/ 1 w 638"/>
                  <a:gd name="T113" fmla="*/ 1 h 1511"/>
                  <a:gd name="T114" fmla="*/ 1 w 638"/>
                  <a:gd name="T115" fmla="*/ 1 h 1511"/>
                  <a:gd name="T116" fmla="*/ 1 w 638"/>
                  <a:gd name="T117" fmla="*/ 1 h 1511"/>
                  <a:gd name="T118" fmla="*/ 1 w 638"/>
                  <a:gd name="T119" fmla="*/ 1 h 1511"/>
                  <a:gd name="T120" fmla="*/ 1 w 638"/>
                  <a:gd name="T121" fmla="*/ 1 h 1511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638"/>
                  <a:gd name="T184" fmla="*/ 0 h 1511"/>
                  <a:gd name="T185" fmla="*/ 638 w 638"/>
                  <a:gd name="T186" fmla="*/ 1511 h 1511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638" h="1511">
                    <a:moveTo>
                      <a:pt x="118" y="1511"/>
                    </a:moveTo>
                    <a:lnTo>
                      <a:pt x="308" y="1431"/>
                    </a:lnTo>
                    <a:lnTo>
                      <a:pt x="304" y="1415"/>
                    </a:lnTo>
                    <a:lnTo>
                      <a:pt x="295" y="1398"/>
                    </a:lnTo>
                    <a:lnTo>
                      <a:pt x="286" y="1377"/>
                    </a:lnTo>
                    <a:lnTo>
                      <a:pt x="279" y="1357"/>
                    </a:lnTo>
                    <a:lnTo>
                      <a:pt x="270" y="1343"/>
                    </a:lnTo>
                    <a:lnTo>
                      <a:pt x="268" y="1327"/>
                    </a:lnTo>
                    <a:lnTo>
                      <a:pt x="258" y="1306"/>
                    </a:lnTo>
                    <a:lnTo>
                      <a:pt x="250" y="1286"/>
                    </a:lnTo>
                    <a:lnTo>
                      <a:pt x="245" y="1268"/>
                    </a:lnTo>
                    <a:lnTo>
                      <a:pt x="240" y="1249"/>
                    </a:lnTo>
                    <a:lnTo>
                      <a:pt x="238" y="1231"/>
                    </a:lnTo>
                    <a:lnTo>
                      <a:pt x="233" y="1211"/>
                    </a:lnTo>
                    <a:lnTo>
                      <a:pt x="231" y="1195"/>
                    </a:lnTo>
                    <a:lnTo>
                      <a:pt x="225" y="1179"/>
                    </a:lnTo>
                    <a:lnTo>
                      <a:pt x="224" y="1161"/>
                    </a:lnTo>
                    <a:lnTo>
                      <a:pt x="222" y="1142"/>
                    </a:lnTo>
                    <a:lnTo>
                      <a:pt x="216" y="1124"/>
                    </a:lnTo>
                    <a:lnTo>
                      <a:pt x="215" y="1104"/>
                    </a:lnTo>
                    <a:lnTo>
                      <a:pt x="213" y="1092"/>
                    </a:lnTo>
                    <a:lnTo>
                      <a:pt x="209" y="1074"/>
                    </a:lnTo>
                    <a:lnTo>
                      <a:pt x="209" y="1055"/>
                    </a:lnTo>
                    <a:lnTo>
                      <a:pt x="209" y="1031"/>
                    </a:lnTo>
                    <a:lnTo>
                      <a:pt x="208" y="1005"/>
                    </a:lnTo>
                    <a:lnTo>
                      <a:pt x="204" y="980"/>
                    </a:lnTo>
                    <a:lnTo>
                      <a:pt x="204" y="951"/>
                    </a:lnTo>
                    <a:lnTo>
                      <a:pt x="204" y="926"/>
                    </a:lnTo>
                    <a:lnTo>
                      <a:pt x="209" y="898"/>
                    </a:lnTo>
                    <a:lnTo>
                      <a:pt x="213" y="875"/>
                    </a:lnTo>
                    <a:lnTo>
                      <a:pt x="215" y="851"/>
                    </a:lnTo>
                    <a:lnTo>
                      <a:pt x="220" y="827"/>
                    </a:lnTo>
                    <a:lnTo>
                      <a:pt x="224" y="796"/>
                    </a:lnTo>
                    <a:lnTo>
                      <a:pt x="227" y="766"/>
                    </a:lnTo>
                    <a:lnTo>
                      <a:pt x="234" y="739"/>
                    </a:lnTo>
                    <a:lnTo>
                      <a:pt x="240" y="711"/>
                    </a:lnTo>
                    <a:lnTo>
                      <a:pt x="250" y="682"/>
                    </a:lnTo>
                    <a:lnTo>
                      <a:pt x="259" y="652"/>
                    </a:lnTo>
                    <a:lnTo>
                      <a:pt x="270" y="627"/>
                    </a:lnTo>
                    <a:lnTo>
                      <a:pt x="281" y="604"/>
                    </a:lnTo>
                    <a:lnTo>
                      <a:pt x="288" y="579"/>
                    </a:lnTo>
                    <a:lnTo>
                      <a:pt x="300" y="554"/>
                    </a:lnTo>
                    <a:lnTo>
                      <a:pt x="309" y="529"/>
                    </a:lnTo>
                    <a:lnTo>
                      <a:pt x="322" y="508"/>
                    </a:lnTo>
                    <a:lnTo>
                      <a:pt x="336" y="483"/>
                    </a:lnTo>
                    <a:lnTo>
                      <a:pt x="347" y="463"/>
                    </a:lnTo>
                    <a:lnTo>
                      <a:pt x="361" y="436"/>
                    </a:lnTo>
                    <a:lnTo>
                      <a:pt x="379" y="410"/>
                    </a:lnTo>
                    <a:lnTo>
                      <a:pt x="395" y="386"/>
                    </a:lnTo>
                    <a:lnTo>
                      <a:pt x="415" y="361"/>
                    </a:lnTo>
                    <a:lnTo>
                      <a:pt x="431" y="337"/>
                    </a:lnTo>
                    <a:lnTo>
                      <a:pt x="451" y="319"/>
                    </a:lnTo>
                    <a:lnTo>
                      <a:pt x="468" y="296"/>
                    </a:lnTo>
                    <a:lnTo>
                      <a:pt x="492" y="271"/>
                    </a:lnTo>
                    <a:lnTo>
                      <a:pt x="511" y="251"/>
                    </a:lnTo>
                    <a:lnTo>
                      <a:pt x="536" y="230"/>
                    </a:lnTo>
                    <a:lnTo>
                      <a:pt x="585" y="280"/>
                    </a:lnTo>
                    <a:lnTo>
                      <a:pt x="638" y="0"/>
                    </a:lnTo>
                    <a:lnTo>
                      <a:pt x="347" y="34"/>
                    </a:lnTo>
                    <a:lnTo>
                      <a:pt x="393" y="82"/>
                    </a:lnTo>
                    <a:lnTo>
                      <a:pt x="367" y="108"/>
                    </a:lnTo>
                    <a:lnTo>
                      <a:pt x="343" y="132"/>
                    </a:lnTo>
                    <a:lnTo>
                      <a:pt x="322" y="158"/>
                    </a:lnTo>
                    <a:lnTo>
                      <a:pt x="300" y="180"/>
                    </a:lnTo>
                    <a:lnTo>
                      <a:pt x="281" y="203"/>
                    </a:lnTo>
                    <a:lnTo>
                      <a:pt x="263" y="228"/>
                    </a:lnTo>
                    <a:lnTo>
                      <a:pt x="245" y="251"/>
                    </a:lnTo>
                    <a:lnTo>
                      <a:pt x="227" y="274"/>
                    </a:lnTo>
                    <a:lnTo>
                      <a:pt x="213" y="296"/>
                    </a:lnTo>
                    <a:lnTo>
                      <a:pt x="197" y="320"/>
                    </a:lnTo>
                    <a:lnTo>
                      <a:pt x="175" y="351"/>
                    </a:lnTo>
                    <a:lnTo>
                      <a:pt x="161" y="374"/>
                    </a:lnTo>
                    <a:lnTo>
                      <a:pt x="150" y="402"/>
                    </a:lnTo>
                    <a:lnTo>
                      <a:pt x="138" y="424"/>
                    </a:lnTo>
                    <a:lnTo>
                      <a:pt x="124" y="454"/>
                    </a:lnTo>
                    <a:lnTo>
                      <a:pt x="106" y="481"/>
                    </a:lnTo>
                    <a:lnTo>
                      <a:pt x="99" y="506"/>
                    </a:lnTo>
                    <a:lnTo>
                      <a:pt x="84" y="536"/>
                    </a:lnTo>
                    <a:lnTo>
                      <a:pt x="75" y="565"/>
                    </a:lnTo>
                    <a:lnTo>
                      <a:pt x="65" y="597"/>
                    </a:lnTo>
                    <a:lnTo>
                      <a:pt x="56" y="622"/>
                    </a:lnTo>
                    <a:lnTo>
                      <a:pt x="47" y="648"/>
                    </a:lnTo>
                    <a:lnTo>
                      <a:pt x="41" y="675"/>
                    </a:lnTo>
                    <a:lnTo>
                      <a:pt x="32" y="704"/>
                    </a:lnTo>
                    <a:lnTo>
                      <a:pt x="29" y="729"/>
                    </a:lnTo>
                    <a:lnTo>
                      <a:pt x="22" y="759"/>
                    </a:lnTo>
                    <a:lnTo>
                      <a:pt x="16" y="791"/>
                    </a:lnTo>
                    <a:lnTo>
                      <a:pt x="15" y="818"/>
                    </a:lnTo>
                    <a:lnTo>
                      <a:pt x="9" y="848"/>
                    </a:lnTo>
                    <a:lnTo>
                      <a:pt x="6" y="873"/>
                    </a:lnTo>
                    <a:lnTo>
                      <a:pt x="4" y="898"/>
                    </a:lnTo>
                    <a:lnTo>
                      <a:pt x="0" y="923"/>
                    </a:lnTo>
                    <a:lnTo>
                      <a:pt x="0" y="951"/>
                    </a:lnTo>
                    <a:lnTo>
                      <a:pt x="0" y="983"/>
                    </a:lnTo>
                    <a:lnTo>
                      <a:pt x="0" y="1006"/>
                    </a:lnTo>
                    <a:lnTo>
                      <a:pt x="4" y="1035"/>
                    </a:lnTo>
                    <a:lnTo>
                      <a:pt x="6" y="1063"/>
                    </a:lnTo>
                    <a:lnTo>
                      <a:pt x="7" y="1092"/>
                    </a:lnTo>
                    <a:lnTo>
                      <a:pt x="9" y="1119"/>
                    </a:lnTo>
                    <a:lnTo>
                      <a:pt x="15" y="1147"/>
                    </a:lnTo>
                    <a:lnTo>
                      <a:pt x="18" y="1178"/>
                    </a:lnTo>
                    <a:lnTo>
                      <a:pt x="18" y="1201"/>
                    </a:lnTo>
                    <a:lnTo>
                      <a:pt x="23" y="1224"/>
                    </a:lnTo>
                    <a:lnTo>
                      <a:pt x="29" y="1240"/>
                    </a:lnTo>
                    <a:lnTo>
                      <a:pt x="31" y="1258"/>
                    </a:lnTo>
                    <a:lnTo>
                      <a:pt x="32" y="1272"/>
                    </a:lnTo>
                    <a:lnTo>
                      <a:pt x="34" y="1281"/>
                    </a:lnTo>
                    <a:lnTo>
                      <a:pt x="40" y="1293"/>
                    </a:lnTo>
                    <a:lnTo>
                      <a:pt x="45" y="1309"/>
                    </a:lnTo>
                    <a:lnTo>
                      <a:pt x="50" y="1324"/>
                    </a:lnTo>
                    <a:lnTo>
                      <a:pt x="52" y="1341"/>
                    </a:lnTo>
                    <a:lnTo>
                      <a:pt x="57" y="1352"/>
                    </a:lnTo>
                    <a:lnTo>
                      <a:pt x="63" y="1368"/>
                    </a:lnTo>
                    <a:lnTo>
                      <a:pt x="66" y="1382"/>
                    </a:lnTo>
                    <a:lnTo>
                      <a:pt x="72" y="1400"/>
                    </a:lnTo>
                    <a:lnTo>
                      <a:pt x="79" y="1416"/>
                    </a:lnTo>
                    <a:lnTo>
                      <a:pt x="82" y="1429"/>
                    </a:lnTo>
                    <a:lnTo>
                      <a:pt x="88" y="1443"/>
                    </a:lnTo>
                    <a:lnTo>
                      <a:pt x="95" y="1455"/>
                    </a:lnTo>
                    <a:lnTo>
                      <a:pt x="100" y="1472"/>
                    </a:lnTo>
                    <a:lnTo>
                      <a:pt x="106" y="1486"/>
                    </a:lnTo>
                    <a:lnTo>
                      <a:pt x="113" y="1496"/>
                    </a:lnTo>
                    <a:lnTo>
                      <a:pt x="118" y="1511"/>
                    </a:lnTo>
                    <a:close/>
                  </a:path>
                </a:pathLst>
              </a:custGeom>
              <a:solidFill>
                <a:srgbClr val="FF9900">
                  <a:alpha val="72940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algn="l" rtl="0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zh-CN" kern="1200">
                  <a:solidFill>
                    <a:srgbClr val="FF0000"/>
                  </a:solidFill>
                  <a:latin typeface="方正大黑简体" pitchFamily="2" charset="-122"/>
                  <a:ea typeface="方正大黑简体" pitchFamily="2" charset="-122"/>
                </a:endParaRPr>
              </a:p>
            </p:txBody>
          </p:sp>
        </p:grpSp>
        <p:sp>
          <p:nvSpPr>
            <p:cNvPr id="866" name="Text Box 744"/>
            <p:cNvSpPr txBox="1">
              <a:spLocks noChangeArrowheads="1"/>
            </p:cNvSpPr>
            <p:nvPr/>
          </p:nvSpPr>
          <p:spPr bwMode="auto">
            <a:xfrm>
              <a:off x="-2495" y="-21"/>
              <a:ext cx="0" cy="28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lIns="0" tIns="0" rIns="0" bIns="0" anchor="b">
              <a:spAutoFit/>
            </a:bodyPr>
            <a:lstStyle/>
            <a:p>
              <a:pPr algn="l" rtl="0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b="1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pic>
        <p:nvPicPr>
          <p:cNvPr id="871" name="Picture 692" descr="2010428143420778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4499992" y="2873985"/>
            <a:ext cx="782364" cy="986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2" name="Line 775"/>
          <p:cNvSpPr>
            <a:spLocks noChangeShapeType="1"/>
          </p:cNvSpPr>
          <p:nvPr/>
        </p:nvSpPr>
        <p:spPr bwMode="auto">
          <a:xfrm flipV="1">
            <a:off x="1654970" y="3756131"/>
            <a:ext cx="3072828" cy="1977917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lIns="0" tIns="0" rIns="0" bIns="0" anchor="b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73" name="Line 776"/>
          <p:cNvSpPr>
            <a:spLocks noChangeShapeType="1"/>
          </p:cNvSpPr>
          <p:nvPr/>
        </p:nvSpPr>
        <p:spPr bwMode="auto">
          <a:xfrm flipH="1" flipV="1">
            <a:off x="4844455" y="3848099"/>
            <a:ext cx="2391369" cy="776917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lIns="0" tIns="0" rIns="0" bIns="0" anchor="b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74" name="Line 775"/>
          <p:cNvSpPr>
            <a:spLocks noChangeShapeType="1"/>
          </p:cNvSpPr>
          <p:nvPr/>
        </p:nvSpPr>
        <p:spPr bwMode="auto">
          <a:xfrm flipV="1">
            <a:off x="1763714" y="3695699"/>
            <a:ext cx="2825823" cy="547947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lIns="0" tIns="0" rIns="0" bIns="0" anchor="b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75" name="Line 775"/>
          <p:cNvSpPr>
            <a:spLocks noChangeShapeType="1"/>
          </p:cNvSpPr>
          <p:nvPr/>
        </p:nvSpPr>
        <p:spPr bwMode="auto">
          <a:xfrm flipH="1" flipV="1">
            <a:off x="4716463" y="3860800"/>
            <a:ext cx="863600" cy="2051844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lIns="0" tIns="0" rIns="0" bIns="0" anchor="b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876" name="Line 775"/>
          <p:cNvSpPr>
            <a:spLocks noChangeShapeType="1"/>
          </p:cNvSpPr>
          <p:nvPr/>
        </p:nvSpPr>
        <p:spPr bwMode="auto">
          <a:xfrm flipH="1" flipV="1">
            <a:off x="4841156" y="3695700"/>
            <a:ext cx="1849902" cy="60432"/>
          </a:xfrm>
          <a:prstGeom prst="line">
            <a:avLst/>
          </a:prstGeom>
          <a:noFill/>
          <a:ln w="38100">
            <a:solidFill>
              <a:schemeClr val="bg1"/>
            </a:solidFill>
            <a:prstDash val="sysDot"/>
            <a:round/>
            <a:headEnd/>
            <a:tailEnd/>
          </a:ln>
        </p:spPr>
        <p:txBody>
          <a:bodyPr lIns="0" tIns="0" rIns="0" bIns="0" anchor="b"/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endParaRPr lang="zh-CN" altLang="en-US" kern="1200">
              <a:solidFill>
                <a:srgbClr val="FF0000"/>
              </a:solidFill>
              <a:latin typeface="Arial" charset="0"/>
              <a:ea typeface="宋体" charset="-122"/>
            </a:endParaRPr>
          </a:p>
        </p:txBody>
      </p:sp>
      <p:pic>
        <p:nvPicPr>
          <p:cNvPr id="877" name="图片 7" descr="警用应急指挥车.png"/>
          <p:cNvPicPr>
            <a:picLocks noChangeAspect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5076056" y="4892080"/>
            <a:ext cx="360362" cy="265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8" name="Text Box 782"/>
          <p:cNvSpPr txBox="1">
            <a:spLocks noChangeArrowheads="1"/>
          </p:cNvSpPr>
          <p:nvPr/>
        </p:nvSpPr>
        <p:spPr bwMode="auto">
          <a:xfrm>
            <a:off x="4460280" y="5108060"/>
            <a:ext cx="936154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1593903" algn="ctr" rotWithShape="0">
              <a:schemeClr val="tx1"/>
            </a:outerShdw>
          </a:effectLst>
        </p:spPr>
        <p:txBody>
          <a:bodyPr wrap="none" lIns="0" tIns="0" rIns="0" bIns="0" anchor="b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移动应急指挥</a:t>
            </a:r>
          </a:p>
        </p:txBody>
      </p:sp>
      <p:grpSp>
        <p:nvGrpSpPr>
          <p:cNvPr id="29" name="组合 162"/>
          <p:cNvGrpSpPr>
            <a:grpSpLocks/>
          </p:cNvGrpSpPr>
          <p:nvPr/>
        </p:nvGrpSpPr>
        <p:grpSpPr bwMode="auto">
          <a:xfrm>
            <a:off x="3059112" y="4553404"/>
            <a:ext cx="860859" cy="512165"/>
            <a:chOff x="4437063" y="1185053"/>
            <a:chExt cx="1799786" cy="1041286"/>
          </a:xfrm>
        </p:grpSpPr>
        <p:pic>
          <p:nvPicPr>
            <p:cNvPr id="880" name="Picture 250"/>
            <p:cNvPicPr>
              <a:picLocks noChangeAspect="1" noChangeArrowheads="1"/>
            </p:cNvPicPr>
            <p:nvPr/>
          </p:nvPicPr>
          <p:blipFill>
            <a:blip r:embed="rId5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063" y="1387467"/>
              <a:ext cx="382587" cy="803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0" name="Group 238"/>
            <p:cNvGrpSpPr>
              <a:grpSpLocks/>
            </p:cNvGrpSpPr>
            <p:nvPr/>
          </p:nvGrpSpPr>
          <p:grpSpPr bwMode="auto">
            <a:xfrm>
              <a:off x="4567239" y="1185053"/>
              <a:ext cx="1669610" cy="1041286"/>
              <a:chOff x="1482" y="2895"/>
              <a:chExt cx="798" cy="587"/>
            </a:xfrm>
          </p:grpSpPr>
          <p:grpSp>
            <p:nvGrpSpPr>
              <p:cNvPr id="31" name="Group 239"/>
              <p:cNvGrpSpPr>
                <a:grpSpLocks/>
              </p:cNvGrpSpPr>
              <p:nvPr/>
            </p:nvGrpSpPr>
            <p:grpSpPr bwMode="auto">
              <a:xfrm>
                <a:off x="1482" y="3299"/>
                <a:ext cx="148" cy="183"/>
                <a:chOff x="732" y="2868"/>
                <a:chExt cx="148" cy="183"/>
              </a:xfrm>
            </p:grpSpPr>
            <p:sp>
              <p:nvSpPr>
                <p:cNvPr id="885" name="Freeform 242"/>
                <p:cNvSpPr>
                  <a:spLocks/>
                </p:cNvSpPr>
                <p:nvPr/>
              </p:nvSpPr>
              <p:spPr bwMode="auto">
                <a:xfrm>
                  <a:off x="757" y="2938"/>
                  <a:ext cx="121" cy="109"/>
                </a:xfrm>
                <a:custGeom>
                  <a:avLst/>
                  <a:gdLst/>
                  <a:ahLst/>
                  <a:cxnLst>
                    <a:cxn ang="0">
                      <a:pos x="231" y="108"/>
                    </a:cxn>
                    <a:cxn ang="0">
                      <a:pos x="245" y="97"/>
                    </a:cxn>
                    <a:cxn ang="0">
                      <a:pos x="14" y="0"/>
                    </a:cxn>
                    <a:cxn ang="0">
                      <a:pos x="0" y="11"/>
                    </a:cxn>
                    <a:cxn ang="0">
                      <a:pos x="231" y="108"/>
                    </a:cxn>
                  </a:cxnLst>
                  <a:rect l="0" t="0" r="r" b="b"/>
                  <a:pathLst>
                    <a:path w="245" h="108">
                      <a:moveTo>
                        <a:pt x="231" y="108"/>
                      </a:moveTo>
                      <a:lnTo>
                        <a:pt x="245" y="97"/>
                      </a:lnTo>
                      <a:lnTo>
                        <a:pt x="14" y="0"/>
                      </a:lnTo>
                      <a:lnTo>
                        <a:pt x="0" y="11"/>
                      </a:lnTo>
                      <a:lnTo>
                        <a:pt x="231" y="1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86" name="Freeform 243"/>
                <p:cNvSpPr>
                  <a:spLocks/>
                </p:cNvSpPr>
                <p:nvPr/>
              </p:nvSpPr>
              <p:spPr bwMode="auto">
                <a:xfrm>
                  <a:off x="730" y="2938"/>
                  <a:ext cx="125" cy="116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14" y="115"/>
                    </a:cxn>
                    <a:cxn ang="0">
                      <a:pos x="251" y="11"/>
                    </a:cxn>
                    <a:cxn ang="0">
                      <a:pos x="237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251" h="115">
                      <a:moveTo>
                        <a:pt x="0" y="105"/>
                      </a:moveTo>
                      <a:lnTo>
                        <a:pt x="14" y="115"/>
                      </a:lnTo>
                      <a:lnTo>
                        <a:pt x="251" y="11"/>
                      </a:lnTo>
                      <a:lnTo>
                        <a:pt x="237" y="0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87" name="Freeform 244"/>
                <p:cNvSpPr>
                  <a:spLocks/>
                </p:cNvSpPr>
                <p:nvPr/>
              </p:nvSpPr>
              <p:spPr bwMode="auto">
                <a:xfrm>
                  <a:off x="773" y="2869"/>
                  <a:ext cx="82" cy="67"/>
                </a:xfrm>
                <a:custGeom>
                  <a:avLst/>
                  <a:gdLst/>
                  <a:ahLst/>
                  <a:cxnLst>
                    <a:cxn ang="0">
                      <a:pos x="157" y="62"/>
                    </a:cxn>
                    <a:cxn ang="0">
                      <a:pos x="169" y="51"/>
                    </a:cxn>
                    <a:cxn ang="0">
                      <a:pos x="12" y="0"/>
                    </a:cxn>
                    <a:cxn ang="0">
                      <a:pos x="0" y="10"/>
                    </a:cxn>
                    <a:cxn ang="0">
                      <a:pos x="157" y="62"/>
                    </a:cxn>
                  </a:cxnLst>
                  <a:rect l="0" t="0" r="r" b="b"/>
                  <a:pathLst>
                    <a:path w="169" h="62">
                      <a:moveTo>
                        <a:pt x="157" y="62"/>
                      </a:moveTo>
                      <a:lnTo>
                        <a:pt x="169" y="51"/>
                      </a:lnTo>
                      <a:lnTo>
                        <a:pt x="12" y="0"/>
                      </a:lnTo>
                      <a:lnTo>
                        <a:pt x="0" y="10"/>
                      </a:lnTo>
                      <a:lnTo>
                        <a:pt x="157" y="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88" name="Freeform 245"/>
                <p:cNvSpPr>
                  <a:spLocks/>
                </p:cNvSpPr>
                <p:nvPr/>
              </p:nvSpPr>
              <p:spPr bwMode="auto">
                <a:xfrm>
                  <a:off x="757" y="2869"/>
                  <a:ext cx="86" cy="67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2" y="62"/>
                    </a:cxn>
                    <a:cxn ang="0">
                      <a:pos x="171" y="10"/>
                    </a:cxn>
                    <a:cxn ang="0">
                      <a:pos x="159" y="0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171" h="62">
                      <a:moveTo>
                        <a:pt x="0" y="51"/>
                      </a:moveTo>
                      <a:lnTo>
                        <a:pt x="12" y="62"/>
                      </a:lnTo>
                      <a:lnTo>
                        <a:pt x="171" y="10"/>
                      </a:lnTo>
                      <a:lnTo>
                        <a:pt x="159" y="0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</p:grpSp>
          <p:graphicFrame>
            <p:nvGraphicFramePr>
              <p:cNvPr id="884" name="Object 249">
                <a:hlinkClick r:id="" action="ppaction://ole?verb=0"/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264842782"/>
                  </p:ext>
                </p:extLst>
              </p:nvPr>
            </p:nvGraphicFramePr>
            <p:xfrm>
              <a:off x="1701" y="2895"/>
              <a:ext cx="579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79" name="剪辑" r:id="rId60" imgW="5281613" imgH="2430463" progId="">
                      <p:embed/>
                    </p:oleObj>
                  </mc:Choice>
                  <mc:Fallback>
                    <p:oleObj name="剪辑" r:id="rId60" imgW="5281613" imgH="2430463" progId="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1" y="2895"/>
                            <a:ext cx="579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882" name="Picture 274"/>
            <p:cNvPicPr>
              <a:picLocks noChangeAspect="1" noChangeArrowheads="1"/>
            </p:cNvPicPr>
            <p:nvPr/>
          </p:nvPicPr>
          <p:blipFill>
            <a:blip r:embed="rId6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>
              <a:off x="4892676" y="1533525"/>
              <a:ext cx="361312" cy="4572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grpSp>
        <p:nvGrpSpPr>
          <p:cNvPr id="800" name="组合 162"/>
          <p:cNvGrpSpPr>
            <a:grpSpLocks/>
          </p:cNvGrpSpPr>
          <p:nvPr/>
        </p:nvGrpSpPr>
        <p:grpSpPr bwMode="auto">
          <a:xfrm>
            <a:off x="3132139" y="3573463"/>
            <a:ext cx="750777" cy="431800"/>
            <a:chOff x="4437063" y="1387467"/>
            <a:chExt cx="1569638" cy="877896"/>
          </a:xfrm>
        </p:grpSpPr>
        <p:pic>
          <p:nvPicPr>
            <p:cNvPr id="890" name="Picture 250"/>
            <p:cNvPicPr>
              <a:picLocks noChangeAspect="1" noChangeArrowheads="1"/>
            </p:cNvPicPr>
            <p:nvPr/>
          </p:nvPicPr>
          <p:blipFill>
            <a:blip r:embed="rId5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063" y="1387467"/>
              <a:ext cx="382587" cy="803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01" name="Group 238"/>
            <p:cNvGrpSpPr>
              <a:grpSpLocks/>
            </p:cNvGrpSpPr>
            <p:nvPr/>
          </p:nvGrpSpPr>
          <p:grpSpPr bwMode="auto">
            <a:xfrm>
              <a:off x="4567238" y="1827207"/>
              <a:ext cx="1439463" cy="438156"/>
              <a:chOff x="1482" y="3257"/>
              <a:chExt cx="688" cy="247"/>
            </a:xfrm>
          </p:grpSpPr>
          <p:grpSp>
            <p:nvGrpSpPr>
              <p:cNvPr id="802" name="Group 239"/>
              <p:cNvGrpSpPr>
                <a:grpSpLocks/>
              </p:cNvGrpSpPr>
              <p:nvPr/>
            </p:nvGrpSpPr>
            <p:grpSpPr bwMode="auto">
              <a:xfrm>
                <a:off x="1482" y="3299"/>
                <a:ext cx="148" cy="183"/>
                <a:chOff x="732" y="2868"/>
                <a:chExt cx="148" cy="183"/>
              </a:xfrm>
            </p:grpSpPr>
            <p:sp>
              <p:nvSpPr>
                <p:cNvPr id="895" name="Freeform 242"/>
                <p:cNvSpPr>
                  <a:spLocks/>
                </p:cNvSpPr>
                <p:nvPr/>
              </p:nvSpPr>
              <p:spPr bwMode="auto">
                <a:xfrm>
                  <a:off x="757" y="2938"/>
                  <a:ext cx="121" cy="109"/>
                </a:xfrm>
                <a:custGeom>
                  <a:avLst/>
                  <a:gdLst/>
                  <a:ahLst/>
                  <a:cxnLst>
                    <a:cxn ang="0">
                      <a:pos x="231" y="108"/>
                    </a:cxn>
                    <a:cxn ang="0">
                      <a:pos x="245" y="97"/>
                    </a:cxn>
                    <a:cxn ang="0">
                      <a:pos x="14" y="0"/>
                    </a:cxn>
                    <a:cxn ang="0">
                      <a:pos x="0" y="11"/>
                    </a:cxn>
                    <a:cxn ang="0">
                      <a:pos x="231" y="108"/>
                    </a:cxn>
                  </a:cxnLst>
                  <a:rect l="0" t="0" r="r" b="b"/>
                  <a:pathLst>
                    <a:path w="245" h="108">
                      <a:moveTo>
                        <a:pt x="231" y="108"/>
                      </a:moveTo>
                      <a:lnTo>
                        <a:pt x="245" y="97"/>
                      </a:lnTo>
                      <a:lnTo>
                        <a:pt x="14" y="0"/>
                      </a:lnTo>
                      <a:lnTo>
                        <a:pt x="0" y="11"/>
                      </a:lnTo>
                      <a:lnTo>
                        <a:pt x="231" y="1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96" name="Freeform 243"/>
                <p:cNvSpPr>
                  <a:spLocks/>
                </p:cNvSpPr>
                <p:nvPr/>
              </p:nvSpPr>
              <p:spPr bwMode="auto">
                <a:xfrm>
                  <a:off x="730" y="2938"/>
                  <a:ext cx="125" cy="116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14" y="115"/>
                    </a:cxn>
                    <a:cxn ang="0">
                      <a:pos x="251" y="11"/>
                    </a:cxn>
                    <a:cxn ang="0">
                      <a:pos x="237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251" h="115">
                      <a:moveTo>
                        <a:pt x="0" y="105"/>
                      </a:moveTo>
                      <a:lnTo>
                        <a:pt x="14" y="115"/>
                      </a:lnTo>
                      <a:lnTo>
                        <a:pt x="251" y="11"/>
                      </a:lnTo>
                      <a:lnTo>
                        <a:pt x="237" y="0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97" name="Freeform 244"/>
                <p:cNvSpPr>
                  <a:spLocks/>
                </p:cNvSpPr>
                <p:nvPr/>
              </p:nvSpPr>
              <p:spPr bwMode="auto">
                <a:xfrm>
                  <a:off x="773" y="2869"/>
                  <a:ext cx="82" cy="67"/>
                </a:xfrm>
                <a:custGeom>
                  <a:avLst/>
                  <a:gdLst/>
                  <a:ahLst/>
                  <a:cxnLst>
                    <a:cxn ang="0">
                      <a:pos x="157" y="62"/>
                    </a:cxn>
                    <a:cxn ang="0">
                      <a:pos x="169" y="51"/>
                    </a:cxn>
                    <a:cxn ang="0">
                      <a:pos x="12" y="0"/>
                    </a:cxn>
                    <a:cxn ang="0">
                      <a:pos x="0" y="10"/>
                    </a:cxn>
                    <a:cxn ang="0">
                      <a:pos x="157" y="62"/>
                    </a:cxn>
                  </a:cxnLst>
                  <a:rect l="0" t="0" r="r" b="b"/>
                  <a:pathLst>
                    <a:path w="169" h="62">
                      <a:moveTo>
                        <a:pt x="157" y="62"/>
                      </a:moveTo>
                      <a:lnTo>
                        <a:pt x="169" y="51"/>
                      </a:lnTo>
                      <a:lnTo>
                        <a:pt x="12" y="0"/>
                      </a:lnTo>
                      <a:lnTo>
                        <a:pt x="0" y="10"/>
                      </a:lnTo>
                      <a:lnTo>
                        <a:pt x="157" y="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898" name="Freeform 245"/>
                <p:cNvSpPr>
                  <a:spLocks/>
                </p:cNvSpPr>
                <p:nvPr/>
              </p:nvSpPr>
              <p:spPr bwMode="auto">
                <a:xfrm>
                  <a:off x="757" y="2869"/>
                  <a:ext cx="86" cy="67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2" y="62"/>
                    </a:cxn>
                    <a:cxn ang="0">
                      <a:pos x="171" y="10"/>
                    </a:cxn>
                    <a:cxn ang="0">
                      <a:pos x="159" y="0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171" h="62">
                      <a:moveTo>
                        <a:pt x="0" y="51"/>
                      </a:moveTo>
                      <a:lnTo>
                        <a:pt x="12" y="62"/>
                      </a:lnTo>
                      <a:lnTo>
                        <a:pt x="171" y="10"/>
                      </a:lnTo>
                      <a:lnTo>
                        <a:pt x="159" y="0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</p:grpSp>
          <p:graphicFrame>
            <p:nvGraphicFramePr>
              <p:cNvPr id="894" name="Object 249">
                <a:hlinkClick r:id="" action="ppaction://ole?verb=0"/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73577936"/>
                  </p:ext>
                </p:extLst>
              </p:nvPr>
            </p:nvGraphicFramePr>
            <p:xfrm>
              <a:off x="1591" y="3257"/>
              <a:ext cx="579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0" name="剪辑" r:id="rId63" imgW="5281613" imgH="2430463" progId="">
                      <p:embed/>
                    </p:oleObj>
                  </mc:Choice>
                  <mc:Fallback>
                    <p:oleObj name="剪辑" r:id="rId63" imgW="5281613" imgH="2430463" progId="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91" y="3257"/>
                            <a:ext cx="579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892" name="Picture 274"/>
            <p:cNvPicPr>
              <a:picLocks noChangeAspect="1" noChangeArrowheads="1"/>
            </p:cNvPicPr>
            <p:nvPr/>
          </p:nvPicPr>
          <p:blipFill>
            <a:blip r:embed="rId6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>
              <a:off x="4892676" y="1533525"/>
              <a:ext cx="361312" cy="4572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sp>
        <p:nvSpPr>
          <p:cNvPr id="899" name="Text Box 782"/>
          <p:cNvSpPr txBox="1">
            <a:spLocks noChangeArrowheads="1"/>
          </p:cNvSpPr>
          <p:nvPr/>
        </p:nvSpPr>
        <p:spPr bwMode="auto">
          <a:xfrm>
            <a:off x="2901782" y="4867276"/>
            <a:ext cx="936154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1593903" algn="ctr" rotWithShape="0">
              <a:schemeClr val="tx1"/>
            </a:outerShdw>
          </a:effectLst>
        </p:spPr>
        <p:txBody>
          <a:bodyPr wrap="none" lIns="0" tIns="0" rIns="0" bIns="0" anchor="b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应急联动机构</a:t>
            </a:r>
          </a:p>
        </p:txBody>
      </p:sp>
      <p:sp>
        <p:nvSpPr>
          <p:cNvPr id="900" name="Text Box 782"/>
          <p:cNvSpPr txBox="1">
            <a:spLocks noChangeArrowheads="1"/>
          </p:cNvSpPr>
          <p:nvPr/>
        </p:nvSpPr>
        <p:spPr bwMode="auto">
          <a:xfrm>
            <a:off x="2569170" y="3697289"/>
            <a:ext cx="936154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1593903" algn="ctr" rotWithShape="0">
              <a:schemeClr val="tx1"/>
            </a:outerShdw>
          </a:effectLst>
        </p:spPr>
        <p:txBody>
          <a:bodyPr wrap="none" lIns="0" tIns="0" rIns="0" bIns="0" anchor="b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应急联动机构</a:t>
            </a:r>
          </a:p>
        </p:txBody>
      </p:sp>
      <p:grpSp>
        <p:nvGrpSpPr>
          <p:cNvPr id="803" name="组合 162"/>
          <p:cNvGrpSpPr>
            <a:grpSpLocks/>
          </p:cNvGrpSpPr>
          <p:nvPr/>
        </p:nvGrpSpPr>
        <p:grpSpPr bwMode="auto">
          <a:xfrm>
            <a:off x="5329197" y="3765552"/>
            <a:ext cx="860859" cy="512165"/>
            <a:chOff x="4437063" y="1185053"/>
            <a:chExt cx="1799786" cy="1041286"/>
          </a:xfrm>
        </p:grpSpPr>
        <p:pic>
          <p:nvPicPr>
            <p:cNvPr id="902" name="Picture 250"/>
            <p:cNvPicPr>
              <a:picLocks noChangeAspect="1" noChangeArrowheads="1"/>
            </p:cNvPicPr>
            <p:nvPr/>
          </p:nvPicPr>
          <p:blipFill>
            <a:blip r:embed="rId59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063" y="1387467"/>
              <a:ext cx="382587" cy="803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804" name="Group 238"/>
            <p:cNvGrpSpPr>
              <a:grpSpLocks/>
            </p:cNvGrpSpPr>
            <p:nvPr/>
          </p:nvGrpSpPr>
          <p:grpSpPr bwMode="auto">
            <a:xfrm>
              <a:off x="4567239" y="1185053"/>
              <a:ext cx="1669610" cy="1041286"/>
              <a:chOff x="1482" y="2895"/>
              <a:chExt cx="798" cy="587"/>
            </a:xfrm>
          </p:grpSpPr>
          <p:grpSp>
            <p:nvGrpSpPr>
              <p:cNvPr id="805" name="Group 239"/>
              <p:cNvGrpSpPr>
                <a:grpSpLocks/>
              </p:cNvGrpSpPr>
              <p:nvPr/>
            </p:nvGrpSpPr>
            <p:grpSpPr bwMode="auto">
              <a:xfrm>
                <a:off x="1482" y="3299"/>
                <a:ext cx="148" cy="183"/>
                <a:chOff x="732" y="2868"/>
                <a:chExt cx="148" cy="183"/>
              </a:xfrm>
            </p:grpSpPr>
            <p:sp>
              <p:nvSpPr>
                <p:cNvPr id="907" name="Freeform 242"/>
                <p:cNvSpPr>
                  <a:spLocks/>
                </p:cNvSpPr>
                <p:nvPr/>
              </p:nvSpPr>
              <p:spPr bwMode="auto">
                <a:xfrm>
                  <a:off x="757" y="2938"/>
                  <a:ext cx="121" cy="109"/>
                </a:xfrm>
                <a:custGeom>
                  <a:avLst/>
                  <a:gdLst/>
                  <a:ahLst/>
                  <a:cxnLst>
                    <a:cxn ang="0">
                      <a:pos x="231" y="108"/>
                    </a:cxn>
                    <a:cxn ang="0">
                      <a:pos x="245" y="97"/>
                    </a:cxn>
                    <a:cxn ang="0">
                      <a:pos x="14" y="0"/>
                    </a:cxn>
                    <a:cxn ang="0">
                      <a:pos x="0" y="11"/>
                    </a:cxn>
                    <a:cxn ang="0">
                      <a:pos x="231" y="108"/>
                    </a:cxn>
                  </a:cxnLst>
                  <a:rect l="0" t="0" r="r" b="b"/>
                  <a:pathLst>
                    <a:path w="245" h="108">
                      <a:moveTo>
                        <a:pt x="231" y="108"/>
                      </a:moveTo>
                      <a:lnTo>
                        <a:pt x="245" y="97"/>
                      </a:lnTo>
                      <a:lnTo>
                        <a:pt x="14" y="0"/>
                      </a:lnTo>
                      <a:lnTo>
                        <a:pt x="0" y="11"/>
                      </a:lnTo>
                      <a:lnTo>
                        <a:pt x="231" y="10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908" name="Freeform 243"/>
                <p:cNvSpPr>
                  <a:spLocks/>
                </p:cNvSpPr>
                <p:nvPr/>
              </p:nvSpPr>
              <p:spPr bwMode="auto">
                <a:xfrm>
                  <a:off x="730" y="2938"/>
                  <a:ext cx="125" cy="116"/>
                </a:xfrm>
                <a:custGeom>
                  <a:avLst/>
                  <a:gdLst/>
                  <a:ahLst/>
                  <a:cxnLst>
                    <a:cxn ang="0">
                      <a:pos x="0" y="105"/>
                    </a:cxn>
                    <a:cxn ang="0">
                      <a:pos x="14" y="115"/>
                    </a:cxn>
                    <a:cxn ang="0">
                      <a:pos x="251" y="11"/>
                    </a:cxn>
                    <a:cxn ang="0">
                      <a:pos x="237" y="0"/>
                    </a:cxn>
                    <a:cxn ang="0">
                      <a:pos x="0" y="105"/>
                    </a:cxn>
                  </a:cxnLst>
                  <a:rect l="0" t="0" r="r" b="b"/>
                  <a:pathLst>
                    <a:path w="251" h="115">
                      <a:moveTo>
                        <a:pt x="0" y="105"/>
                      </a:moveTo>
                      <a:lnTo>
                        <a:pt x="14" y="115"/>
                      </a:lnTo>
                      <a:lnTo>
                        <a:pt x="251" y="11"/>
                      </a:lnTo>
                      <a:lnTo>
                        <a:pt x="237" y="0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909" name="Freeform 244"/>
                <p:cNvSpPr>
                  <a:spLocks/>
                </p:cNvSpPr>
                <p:nvPr/>
              </p:nvSpPr>
              <p:spPr bwMode="auto">
                <a:xfrm>
                  <a:off x="773" y="2869"/>
                  <a:ext cx="82" cy="67"/>
                </a:xfrm>
                <a:custGeom>
                  <a:avLst/>
                  <a:gdLst/>
                  <a:ahLst/>
                  <a:cxnLst>
                    <a:cxn ang="0">
                      <a:pos x="157" y="62"/>
                    </a:cxn>
                    <a:cxn ang="0">
                      <a:pos x="169" y="51"/>
                    </a:cxn>
                    <a:cxn ang="0">
                      <a:pos x="12" y="0"/>
                    </a:cxn>
                    <a:cxn ang="0">
                      <a:pos x="0" y="10"/>
                    </a:cxn>
                    <a:cxn ang="0">
                      <a:pos x="157" y="62"/>
                    </a:cxn>
                  </a:cxnLst>
                  <a:rect l="0" t="0" r="r" b="b"/>
                  <a:pathLst>
                    <a:path w="169" h="62">
                      <a:moveTo>
                        <a:pt x="157" y="62"/>
                      </a:moveTo>
                      <a:lnTo>
                        <a:pt x="169" y="51"/>
                      </a:lnTo>
                      <a:lnTo>
                        <a:pt x="12" y="0"/>
                      </a:lnTo>
                      <a:lnTo>
                        <a:pt x="0" y="10"/>
                      </a:lnTo>
                      <a:lnTo>
                        <a:pt x="157" y="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  <p:sp>
              <p:nvSpPr>
                <p:cNvPr id="910" name="Freeform 245"/>
                <p:cNvSpPr>
                  <a:spLocks/>
                </p:cNvSpPr>
                <p:nvPr/>
              </p:nvSpPr>
              <p:spPr bwMode="auto">
                <a:xfrm>
                  <a:off x="757" y="2869"/>
                  <a:ext cx="86" cy="67"/>
                </a:xfrm>
                <a:custGeom>
                  <a:avLst/>
                  <a:gdLst/>
                  <a:ahLst/>
                  <a:cxnLst>
                    <a:cxn ang="0">
                      <a:pos x="0" y="51"/>
                    </a:cxn>
                    <a:cxn ang="0">
                      <a:pos x="12" y="62"/>
                    </a:cxn>
                    <a:cxn ang="0">
                      <a:pos x="171" y="10"/>
                    </a:cxn>
                    <a:cxn ang="0">
                      <a:pos x="159" y="0"/>
                    </a:cxn>
                    <a:cxn ang="0">
                      <a:pos x="0" y="51"/>
                    </a:cxn>
                  </a:cxnLst>
                  <a:rect l="0" t="0" r="r" b="b"/>
                  <a:pathLst>
                    <a:path w="171" h="62">
                      <a:moveTo>
                        <a:pt x="0" y="51"/>
                      </a:moveTo>
                      <a:lnTo>
                        <a:pt x="12" y="62"/>
                      </a:lnTo>
                      <a:lnTo>
                        <a:pt x="171" y="10"/>
                      </a:lnTo>
                      <a:lnTo>
                        <a:pt x="159" y="0"/>
                      </a:lnTo>
                      <a:lnTo>
                        <a:pt x="0" y="5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  <a:effectLst>
                  <a:outerShdw dist="35921" dir="2700000" algn="ctr" rotWithShape="0">
                    <a:srgbClr val="808080"/>
                  </a:outerShdw>
                </a:effectLst>
              </p:spPr>
              <p:txBody>
                <a:bodyPr/>
                <a:lstStyle/>
                <a:p>
                  <a:pPr algn="l" rt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zh-CN" altLang="en-US" sz="2400" kern="1200">
                    <a:solidFill>
                      <a:srgbClr val="FF0000"/>
                    </a:solidFill>
                    <a:latin typeface="Arial" charset="0"/>
                    <a:ea typeface="宋体" charset="0"/>
                  </a:endParaRPr>
                </a:p>
              </p:txBody>
            </p:sp>
          </p:grpSp>
          <p:graphicFrame>
            <p:nvGraphicFramePr>
              <p:cNvPr id="906" name="Object 249">
                <a:hlinkClick r:id="" action="ppaction://ole?verb=0"/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29699030"/>
                  </p:ext>
                </p:extLst>
              </p:nvPr>
            </p:nvGraphicFramePr>
            <p:xfrm>
              <a:off x="1701" y="2895"/>
              <a:ext cx="579" cy="24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781" name="剪辑" r:id="rId64" imgW="5281613" imgH="2430463" progId="">
                      <p:embed/>
                    </p:oleObj>
                  </mc:Choice>
                  <mc:Fallback>
                    <p:oleObj name="剪辑" r:id="rId64" imgW="5281613" imgH="2430463" progId="">
                      <p:embed/>
                      <p:pic>
                        <p:nvPicPr>
                          <p:cNvPr id="0" name="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701" y="2895"/>
                            <a:ext cx="579" cy="24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BBE0E3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904" name="Picture 274"/>
            <p:cNvPicPr>
              <a:picLocks noChangeAspect="1" noChangeArrowheads="1"/>
            </p:cNvPicPr>
            <p:nvPr/>
          </p:nvPicPr>
          <p:blipFill>
            <a:blip r:embed="rId6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</a:blip>
            <a:srcRect/>
            <a:stretch>
              <a:fillRect/>
            </a:stretch>
          </p:blipFill>
          <p:spPr bwMode="auto">
            <a:xfrm>
              <a:off x="4892676" y="1533525"/>
              <a:ext cx="361312" cy="45720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</p:pic>
      </p:grpSp>
      <p:sp>
        <p:nvSpPr>
          <p:cNvPr id="911" name="Text Box 782"/>
          <p:cNvSpPr txBox="1">
            <a:spLocks noChangeArrowheads="1"/>
          </p:cNvSpPr>
          <p:nvPr/>
        </p:nvSpPr>
        <p:spPr bwMode="auto">
          <a:xfrm>
            <a:off x="5594945" y="3990761"/>
            <a:ext cx="936154" cy="1846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dist="28398" dir="1593903" algn="ctr" rotWithShape="0">
              <a:schemeClr val="tx1"/>
            </a:outerShdw>
          </a:effectLst>
        </p:spPr>
        <p:txBody>
          <a:bodyPr wrap="none" lIns="0" tIns="0" rIns="0" bIns="0" anchor="b">
            <a:spAutoFit/>
          </a:bodyPr>
          <a:lstStyle/>
          <a:p>
            <a:pPr algn="l" rt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b="1" kern="1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应急联动机构</a:t>
            </a:r>
          </a:p>
        </p:txBody>
      </p:sp>
      <p:sp>
        <p:nvSpPr>
          <p:cNvPr id="6947" name="日期占位符 694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6948" name="页脚占位符 694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949" name="灯片编号占位符 694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9904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8"/>
    </mc:Choice>
    <mc:Fallback xmlns="">
      <p:transition spd="slow" advTm="16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96296E-6 L 0.20746 0.6391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8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3194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L -0.34046 0.5321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2659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7"/>
                                            </p:cond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1574 L 0.18107 0.2363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63" y="11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L -0.19879 0.2430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48" y="1215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1"/>
                                            </p:cond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44444E-6 L 0.24983 0.3902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8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83" y="1951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3"/>
                                            </p:cond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59259E-6 L 0.33073 -0.12592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28" y="-629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7"/>
                                            </p:cond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3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1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4"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3" dur="10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5000"/>
                            </p:stCondLst>
                            <p:childTnLst>
                              <p:par>
                                <p:cTn id="19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6" presetClass="entr" presetSubtype="16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3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2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22" presetClass="entr" presetSubtype="1" repeatCount="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5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1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4" dur="10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7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10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10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9" dur="10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4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" grpId="0"/>
      <p:bldP spid="627" grpId="0" animBg="1"/>
      <p:bldP spid="627" grpId="1" animBg="1"/>
      <p:bldP spid="645" grpId="0" animBg="1"/>
      <p:bldP spid="645" grpId="1" animBg="1"/>
      <p:bldP spid="672" grpId="0"/>
      <p:bldP spid="673" grpId="0"/>
      <p:bldP spid="674" grpId="0"/>
      <p:bldP spid="675" grpId="0"/>
      <p:bldP spid="687" grpId="0"/>
      <p:bldP spid="692" grpId="0"/>
      <p:bldP spid="693" grpId="0"/>
      <p:bldP spid="694" grpId="0"/>
      <p:bldP spid="695" grpId="0"/>
      <p:bldP spid="810" grpId="0" animBg="1"/>
      <p:bldP spid="811" grpId="0" animBg="1"/>
      <p:bldP spid="812" grpId="0" animBg="1"/>
      <p:bldP spid="813" grpId="0" animBg="1"/>
      <p:bldP spid="814" grpId="0" animBg="1"/>
      <p:bldP spid="815" grpId="0" animBg="1"/>
      <p:bldP spid="816" grpId="0" animBg="1"/>
      <p:bldP spid="817" grpId="0" animBg="1"/>
      <p:bldP spid="818" grpId="0" animBg="1"/>
      <p:bldP spid="819" grpId="0" animBg="1"/>
      <p:bldP spid="860" grpId="0"/>
      <p:bldP spid="861" grpId="0"/>
      <p:bldP spid="862" grpId="0"/>
      <p:bldP spid="863" grpId="0" animBg="1"/>
      <p:bldP spid="872" grpId="0" animBg="1"/>
      <p:bldP spid="873" grpId="0" animBg="1"/>
      <p:bldP spid="874" grpId="0" animBg="1"/>
      <p:bldP spid="875" grpId="0" animBg="1"/>
      <p:bldP spid="876" grpId="0" animBg="1"/>
      <p:bldP spid="878" grpId="0"/>
      <p:bldP spid="899" grpId="0"/>
      <p:bldP spid="900" grpId="0"/>
      <p:bldP spid="9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重大应用需求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国家层面</a:t>
            </a:r>
            <a:r>
              <a:rPr lang="en-US" altLang="zh-CN" smtClean="0"/>
              <a:t>——</a:t>
            </a:r>
            <a:r>
              <a:rPr lang="zh-CN" altLang="en-US" smtClean="0"/>
              <a:t>反恐</a:t>
            </a:r>
            <a:endParaRPr lang="en-US" altLang="zh-CN" smtClean="0"/>
          </a:p>
          <a:p>
            <a:pPr lvl="1"/>
            <a:r>
              <a:rPr lang="zh-CN" altLang="en-US" smtClean="0"/>
              <a:t>公共安全</a:t>
            </a:r>
            <a:r>
              <a:rPr lang="en-US" altLang="zh-CN" smtClean="0"/>
              <a:t>(</a:t>
            </a:r>
            <a:r>
              <a:rPr lang="zh-CN" altLang="en-US" smtClean="0"/>
              <a:t>平安城市，</a:t>
            </a:r>
            <a:r>
              <a:rPr lang="en-US" altLang="zh-CN" smtClean="0"/>
              <a:t>3111</a:t>
            </a:r>
            <a:r>
              <a:rPr lang="zh-CN" altLang="en-US" smtClean="0"/>
              <a:t>工程</a:t>
            </a:r>
            <a:r>
              <a:rPr lang="en-US" altLang="zh-CN" smtClean="0"/>
              <a:t>)</a:t>
            </a:r>
          </a:p>
          <a:p>
            <a:pPr lvl="2"/>
            <a:r>
              <a:rPr lang="zh-CN" altLang="en-US" smtClean="0"/>
              <a:t>无可遁形的犯罪嫌疑人：无处不在的监视</a:t>
            </a:r>
            <a:endParaRPr lang="en-US" altLang="zh-CN" smtClean="0"/>
          </a:p>
          <a:p>
            <a:pPr lvl="2"/>
            <a:r>
              <a:rPr lang="zh-CN" altLang="en-US" smtClean="0"/>
              <a:t>“人肉搜索”：打通视频监控网络与移动互联网</a:t>
            </a:r>
            <a:endParaRPr lang="en-US" altLang="zh-CN" smtClean="0"/>
          </a:p>
          <a:p>
            <a:pPr lvl="1"/>
            <a:r>
              <a:rPr lang="zh-CN" altLang="en-US" smtClean="0"/>
              <a:t>各地公安局相继成立视频侦查处</a:t>
            </a:r>
            <a:endParaRPr lang="en-US" altLang="zh-CN" smtClean="0"/>
          </a:p>
          <a:p>
            <a:r>
              <a:rPr lang="zh-CN" altLang="en-US" smtClean="0"/>
              <a:t>社会服务层面</a:t>
            </a:r>
            <a:endParaRPr lang="en-US" altLang="zh-CN" smtClean="0"/>
          </a:p>
          <a:p>
            <a:pPr lvl="1"/>
            <a:r>
              <a:rPr lang="zh-CN" altLang="en-US" smtClean="0"/>
              <a:t>所见即所得的图像、视频内容服务</a:t>
            </a:r>
            <a:endParaRPr lang="en-US" altLang="zh-CN" smtClean="0"/>
          </a:p>
          <a:p>
            <a:pPr lvl="1"/>
            <a:r>
              <a:rPr lang="zh-CN" altLang="en-US" smtClean="0"/>
              <a:t>老年健康监控网络</a:t>
            </a:r>
          </a:p>
          <a:p>
            <a:pPr lvl="1"/>
            <a:r>
              <a:rPr lang="zh-CN" altLang="en-US" smtClean="0"/>
              <a:t>智能家庭监控</a:t>
            </a:r>
            <a:r>
              <a:rPr lang="en-US" altLang="zh-CN" smtClean="0"/>
              <a:t>(</a:t>
            </a:r>
            <a:r>
              <a:rPr lang="zh-CN" altLang="en-US" smtClean="0"/>
              <a:t>老人，小孩，入侵</a:t>
            </a:r>
            <a:r>
              <a:rPr lang="en-US" altLang="zh-CN" smtClean="0"/>
              <a:t>… )</a:t>
            </a:r>
            <a:endParaRPr lang="en-US" altLang="zh-CN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一些成功的视觉应用系统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914401" y="1540701"/>
            <a:ext cx="2852063" cy="1776837"/>
            <a:chOff x="-3158593" y="653197"/>
            <a:chExt cx="2852063" cy="1776837"/>
          </a:xfrm>
        </p:grpSpPr>
        <p:pic>
          <p:nvPicPr>
            <p:cNvPr id="12292" name="Picture 4" descr="http://images.rednet.cn/articleimage/2007/12/19/2359184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27923" y="653197"/>
              <a:ext cx="2543829" cy="1424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-3158593" y="2091480"/>
              <a:ext cx="28520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10000"/>
                </a:spcBef>
                <a:buClr>
                  <a:schemeClr val="bg2"/>
                </a:buClr>
                <a:buSzPct val="75000"/>
              </a:pPr>
              <a:r>
                <a:rPr lang="zh-CN" altLang="en-US" sz="1600" b="0" dirty="0">
                  <a:latin typeface="Segoe UI Light" pitchFamily="34" charset="0"/>
                  <a:ea typeface="微软雅黑" pitchFamily="34" charset="-122"/>
                </a:rPr>
                <a:t>数码相机人脸检测、笑脸快门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27705" y="1541460"/>
            <a:ext cx="3001143" cy="1805936"/>
            <a:chOff x="-3404439" y="2663190"/>
            <a:chExt cx="3001143" cy="1805936"/>
          </a:xfrm>
        </p:grpSpPr>
        <p:pic>
          <p:nvPicPr>
            <p:cNvPr id="12294" name="Picture 6" descr="http://c.cnfolimg.com/20140314/23/5774740917681634947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70"/>
            <a:stretch/>
          </p:blipFill>
          <p:spPr bwMode="auto">
            <a:xfrm>
              <a:off x="-3027922" y="2663190"/>
              <a:ext cx="2140532" cy="1451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-3404439" y="4130572"/>
              <a:ext cx="30011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spcBef>
                  <a:spcPct val="10000"/>
                </a:spcBef>
                <a:buClr>
                  <a:schemeClr val="bg2"/>
                </a:buClr>
                <a:buSzPct val="75000"/>
                <a:defRPr b="0">
                  <a:latin typeface="Segoe UI Light" pitchFamily="34" charset="0"/>
                  <a:ea typeface="微软雅黑" pitchFamily="34" charset="-122"/>
                </a:defRPr>
              </a:lvl1pPr>
            </a:lstStyle>
            <a:p>
              <a:r>
                <a:rPr lang="zh-CN" altLang="en-US" sz="1600" dirty="0"/>
                <a:t>护照证件等人脸查重</a:t>
              </a:r>
              <a:r>
                <a:rPr lang="en-US" altLang="zh-CN" sz="1600" dirty="0" smtClean="0"/>
                <a:t>(&gt;2</a:t>
              </a:r>
              <a:r>
                <a:rPr lang="zh-CN" altLang="en-US" sz="1600" dirty="0"/>
                <a:t>亿照片</a:t>
              </a:r>
              <a:r>
                <a:rPr lang="en-US" altLang="zh-CN" sz="1600" dirty="0"/>
                <a:t>)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62318" y="3553280"/>
            <a:ext cx="7436223" cy="2803514"/>
            <a:chOff x="1062318" y="3553280"/>
            <a:chExt cx="7436223" cy="2803514"/>
          </a:xfrm>
        </p:grpSpPr>
        <p:pic>
          <p:nvPicPr>
            <p:cNvPr id="12290" name="Picture 2" descr="http://s16.sinaimg.cn/orignal/52db8dfft59bffda83b9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4" t="11621" r="1235" b="22312"/>
            <a:stretch/>
          </p:blipFill>
          <p:spPr bwMode="auto">
            <a:xfrm>
              <a:off x="1391771" y="3553280"/>
              <a:ext cx="6696634" cy="1381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062318" y="4934866"/>
              <a:ext cx="7436223" cy="1421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ct val="10000"/>
                </a:spcBef>
                <a:buClr>
                  <a:srgbClr val="00007D"/>
                </a:buClr>
                <a:buSzPct val="75000"/>
              </a:pPr>
              <a:r>
                <a:rPr lang="zh-CN" altLang="en-US" sz="1600" b="0" kern="0" dirty="0" smtClean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车牌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识别，违章检测</a:t>
              </a:r>
              <a:endParaRPr lang="en-US" altLang="zh-CN" sz="1600" b="0" kern="0" dirty="0">
                <a:solidFill>
                  <a:srgbClr val="000000"/>
                </a:solidFill>
                <a:latin typeface="Segoe UI Light" pitchFamily="34" charset="0"/>
                <a:ea typeface="微软雅黑" pitchFamily="34" charset="-122"/>
              </a:endParaRPr>
            </a:p>
            <a:p>
              <a:pPr marL="285750" indent="-285750">
                <a:spcBef>
                  <a:spcPct val="100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¨"/>
              </a:pP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2010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年</a:t>
              </a:r>
              <a:r>
                <a:rPr lang="zh-CN" altLang="en-US" sz="1600" b="0" kern="0" dirty="0" smtClean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伦敦一个摄像头三个月拍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到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1.6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万余次违章，产生约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200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万英镑罚单</a:t>
              </a:r>
              <a:endParaRPr lang="en-US" altLang="zh-CN" sz="1600" b="0" kern="0" dirty="0">
                <a:solidFill>
                  <a:srgbClr val="000000"/>
                </a:solidFill>
                <a:latin typeface="Segoe UI Light" pitchFamily="34" charset="0"/>
                <a:ea typeface="微软雅黑" pitchFamily="34" charset="-122"/>
              </a:endParaRPr>
            </a:p>
            <a:p>
              <a:pPr marL="285750" indent="-285750">
                <a:spcBef>
                  <a:spcPct val="100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¨"/>
              </a:pP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2011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年东莞全市“电子警察”处罚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2.90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亿元</a:t>
              </a:r>
              <a:endParaRPr lang="en-US" altLang="zh-CN" sz="1600" b="0" kern="0" dirty="0">
                <a:solidFill>
                  <a:srgbClr val="000000"/>
                </a:solidFill>
                <a:latin typeface="Segoe UI Light" pitchFamily="34" charset="0"/>
                <a:ea typeface="微软雅黑" pitchFamily="34" charset="-122"/>
              </a:endParaRPr>
            </a:p>
            <a:p>
              <a:pPr marL="285750" indent="-285750">
                <a:spcBef>
                  <a:spcPct val="10000"/>
                </a:spcBef>
                <a:buClr>
                  <a:srgbClr val="9999CC"/>
                </a:buClr>
                <a:buSzPct val="80000"/>
                <a:buFont typeface="Wingdings" pitchFamily="2" charset="2"/>
                <a:buChar char="¨"/>
              </a:pP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北京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2013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下半年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-2014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上半年，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70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个摄像头罚款</a:t>
              </a:r>
              <a:r>
                <a:rPr lang="en-US" altLang="zh-CN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1.12</a:t>
              </a:r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亿</a:t>
              </a:r>
              <a:r>
                <a:rPr lang="zh-CN" altLang="en-US" sz="1600" b="0" kern="0" dirty="0" smtClean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*</a:t>
              </a:r>
              <a:endParaRPr lang="en-US" altLang="zh-CN" sz="1600" b="0" kern="0" dirty="0" smtClean="0">
                <a:solidFill>
                  <a:srgbClr val="000000"/>
                </a:solidFill>
                <a:latin typeface="Segoe UI Light" pitchFamily="34" charset="0"/>
                <a:ea typeface="微软雅黑" pitchFamily="34" charset="-122"/>
              </a:endParaRPr>
            </a:p>
            <a:p>
              <a:pPr>
                <a:spcBef>
                  <a:spcPct val="10000"/>
                </a:spcBef>
                <a:buClr>
                  <a:srgbClr val="9999CC"/>
                </a:buClr>
                <a:buSzPct val="80000"/>
              </a:pPr>
              <a:r>
                <a:rPr lang="zh-CN" altLang="en-US" sz="1400" b="0" dirty="0"/>
                <a:t>*</a:t>
              </a:r>
              <a:r>
                <a:rPr lang="en-US" sz="1400" b="0" dirty="0"/>
                <a:t>http://</a:t>
              </a:r>
              <a:r>
                <a:rPr lang="en-US" sz="1400" b="0" dirty="0" smtClean="0"/>
                <a:t>club.autohome.com.cn/bbs/thread-a-100002-32796880-1.html</a:t>
              </a:r>
              <a:endParaRPr lang="en-US" sz="1400" b="0" dirty="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727411" y="1540702"/>
            <a:ext cx="2243084" cy="1789991"/>
            <a:chOff x="3727411" y="1056610"/>
            <a:chExt cx="2243084" cy="1789991"/>
          </a:xfrm>
        </p:grpSpPr>
        <p:pic>
          <p:nvPicPr>
            <p:cNvPr id="12296" name="Picture 8" descr="http://img.cf8.com.cn/uploadfile/2014/0520/20140520015418744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9" b="7461"/>
            <a:stretch/>
          </p:blipFill>
          <p:spPr bwMode="auto">
            <a:xfrm>
              <a:off x="3727411" y="1056610"/>
              <a:ext cx="2243084" cy="1441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346251" y="2508047"/>
              <a:ext cx="10054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b="0" kern="0" dirty="0">
                  <a:solidFill>
                    <a:srgbClr val="000000"/>
                  </a:solidFill>
                  <a:latin typeface="Segoe UI Light" pitchFamily="34" charset="0"/>
                  <a:ea typeface="微软雅黑" pitchFamily="34" charset="-122"/>
                </a:rPr>
                <a:t>指纹通关</a:t>
              </a:r>
              <a:endParaRPr lang="en-US" sz="1400" dirty="0"/>
            </a:p>
          </p:txBody>
        </p:sp>
      </p:grp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视频监控</a:t>
            </a:r>
            <a:r>
              <a:rPr lang="zh-CN" altLang="en-US" dirty="0"/>
              <a:t>面临</a:t>
            </a:r>
            <a:r>
              <a:rPr lang="zh-CN" altLang="en-US" dirty="0" smtClean="0"/>
              <a:t>的挑战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海量的数据</a:t>
            </a:r>
            <a:endParaRPr lang="en-US" altLang="zh-CN" dirty="0" smtClean="0"/>
          </a:p>
          <a:p>
            <a:r>
              <a:rPr lang="zh-CN" altLang="en-US" dirty="0"/>
              <a:t>困难重重的</a:t>
            </a:r>
            <a:r>
              <a:rPr lang="zh-CN" altLang="en-US" dirty="0" smtClean="0"/>
              <a:t>检索</a:t>
            </a:r>
            <a:endParaRPr lang="en-US" altLang="zh-CN" dirty="0" smtClean="0"/>
          </a:p>
          <a:p>
            <a:pPr lvl="1"/>
            <a:r>
              <a:rPr lang="zh-CN" altLang="en-US" dirty="0"/>
              <a:t>大量的检索工作还是靠</a:t>
            </a:r>
            <a:r>
              <a:rPr lang="zh-CN" altLang="en-US" dirty="0" smtClean="0"/>
              <a:t>人工进行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8889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海量的数据</a:t>
            </a:r>
            <a:endParaRPr lang="en-US" altLang="zh-CN" dirty="0"/>
          </a:p>
          <a:p>
            <a:r>
              <a:rPr lang="zh-CN" altLang="en-US" dirty="0"/>
              <a:t>困难重重的检索</a:t>
            </a:r>
            <a:endParaRPr lang="en-US" altLang="zh-CN" dirty="0"/>
          </a:p>
          <a:p>
            <a:pPr lvl="1"/>
            <a:r>
              <a:rPr lang="zh-CN" altLang="en-US" dirty="0"/>
              <a:t>大量的检索工作还是靠人工进行</a:t>
            </a:r>
            <a:endParaRPr lang="en-US" altLang="zh-CN" dirty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周克华案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3"/>
            <a:r>
              <a:rPr lang="zh-CN" altLang="en-US" dirty="0" smtClean="0">
                <a:latin typeface="微软雅黑" pitchFamily="34" charset="-122"/>
              </a:rPr>
              <a:t>警方租赁一个体育馆，数千民警查阅录像</a:t>
            </a:r>
            <a:endParaRPr lang="en-US" altLang="zh-CN" dirty="0" smtClean="0">
              <a:latin typeface="微软雅黑" pitchFamily="34" charset="-122"/>
            </a:endParaRPr>
          </a:p>
          <a:p>
            <a:pPr lvl="3"/>
            <a:r>
              <a:rPr lang="zh-CN" altLang="en-US" dirty="0">
                <a:latin typeface="微软雅黑" pitchFamily="34" charset="-122"/>
              </a:rPr>
              <a:t>长沙民警所看的视频量相当于</a:t>
            </a:r>
            <a:r>
              <a:rPr lang="en-US" altLang="zh-CN" dirty="0">
                <a:latin typeface="微软雅黑" pitchFamily="34" charset="-122"/>
              </a:rPr>
              <a:t>83</a:t>
            </a:r>
            <a:r>
              <a:rPr lang="zh-CN" altLang="en-US" dirty="0">
                <a:latin typeface="微软雅黑" pitchFamily="34" charset="-122"/>
              </a:rPr>
              <a:t>万部电影</a:t>
            </a:r>
            <a:endParaRPr lang="en-US" altLang="zh-CN" dirty="0">
              <a:latin typeface="微软雅黑" pitchFamily="34" charset="-122"/>
            </a:endParaRPr>
          </a:p>
          <a:p>
            <a:pPr lvl="3"/>
            <a:r>
              <a:rPr lang="zh-CN" altLang="en-US" dirty="0">
                <a:latin typeface="微软雅黑" pitchFamily="34" charset="-122"/>
              </a:rPr>
              <a:t>网吧上网被拍照</a:t>
            </a:r>
            <a:endParaRPr lang="en-US" altLang="zh-CN" dirty="0">
              <a:latin typeface="微软雅黑" pitchFamily="34" charset="-122"/>
            </a:endParaRPr>
          </a:p>
        </p:txBody>
      </p:sp>
      <p:pic>
        <p:nvPicPr>
          <p:cNvPr id="395266" name="Picture 2" descr="http://news.lnd.com.cn/attachement/jpg/site1/20120817/406186e6ce741197d31c1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8265" y="4375925"/>
            <a:ext cx="1554468" cy="2012672"/>
          </a:xfrm>
          <a:prstGeom prst="rect">
            <a:avLst/>
          </a:prstGeom>
          <a:noFill/>
        </p:spPr>
      </p:pic>
      <p:pic>
        <p:nvPicPr>
          <p:cNvPr id="395268" name="Picture 4" descr="http://ws3.cdn.caijing.com.cn/2012-08-13/112007847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3609" y="4397480"/>
            <a:ext cx="2649618" cy="1984732"/>
          </a:xfrm>
          <a:prstGeom prst="rect">
            <a:avLst/>
          </a:prstGeom>
          <a:noFill/>
        </p:spPr>
      </p:pic>
      <p:pic>
        <p:nvPicPr>
          <p:cNvPr id="6" name="图片 5" descr="南京枪杀储户嫌疑犯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4397480"/>
            <a:ext cx="1660450" cy="2021417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海量的数据</a:t>
            </a:r>
            <a:endParaRPr lang="en-US" altLang="zh-CN" dirty="0"/>
          </a:p>
          <a:p>
            <a:r>
              <a:rPr lang="zh-CN" altLang="en-US" dirty="0"/>
              <a:t>困难重重的检索</a:t>
            </a:r>
            <a:endParaRPr lang="en-US" altLang="zh-CN" dirty="0"/>
          </a:p>
          <a:p>
            <a:pPr lvl="1"/>
            <a:r>
              <a:rPr lang="zh-CN" altLang="en-US" dirty="0"/>
              <a:t>大量的检索工作还是靠人工进行</a:t>
            </a:r>
            <a:endParaRPr lang="en-US" altLang="zh-CN" dirty="0"/>
          </a:p>
          <a:p>
            <a:pPr lvl="2"/>
            <a:r>
              <a:rPr lang="zh-CN" altLang="en-US" dirty="0">
                <a:latin typeface="微软雅黑" pitchFamily="34" charset="-122"/>
              </a:rPr>
              <a:t>周克华案</a:t>
            </a:r>
            <a:endParaRPr lang="en-US" altLang="zh-CN" dirty="0">
              <a:latin typeface="微软雅黑" pitchFamily="34" charset="-122"/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3·4</a:t>
            </a:r>
            <a:r>
              <a:rPr lang="zh-CN" altLang="en-US" dirty="0" smtClean="0">
                <a:solidFill>
                  <a:srgbClr val="FF0000"/>
                </a:solidFill>
              </a:rPr>
              <a:t>长春盗车杀婴案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26338" name="AutoShape 2" descr="http://t11.baidu.com/it/u=2197824925,268870594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6340" name="AutoShape 4" descr="http://t11.baidu.com/it/u=2197824925,268870594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6342" name="AutoShape 6" descr="http://t11.baidu.com/it/u=2197824925,2688705943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 descr="长春盗车杀婴案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6837" y="831272"/>
            <a:ext cx="3027959" cy="2018639"/>
          </a:xfrm>
          <a:prstGeom prst="rect">
            <a:avLst/>
          </a:prstGeom>
        </p:spPr>
      </p:pic>
      <p:pic>
        <p:nvPicPr>
          <p:cNvPr id="526343" name="Picture 7" descr="C:\Users\sgshan\AppData\Roaming\Tencent\Users\2877291096\QQ\WinTemp\RichOle\WGY{CPI%WO(TZ850}YYZBNV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568" y="3743719"/>
            <a:ext cx="6264696" cy="1841962"/>
          </a:xfrm>
          <a:prstGeom prst="rect">
            <a:avLst/>
          </a:prstGeom>
          <a:noFill/>
        </p:spPr>
      </p:pic>
      <p:sp>
        <p:nvSpPr>
          <p:cNvPr id="10" name="椭圆 9"/>
          <p:cNvSpPr/>
          <p:nvPr/>
        </p:nvSpPr>
        <p:spPr bwMode="auto">
          <a:xfrm>
            <a:off x="460375" y="3537012"/>
            <a:ext cx="6480720" cy="93610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0" i="0" u="none" strike="noStrike" cap="none" normalizeH="0" baseline="0" dirty="0" smtClean="0">
              <a:ln>
                <a:solidFill>
                  <a:srgbClr val="FF0000"/>
                </a:solidFill>
              </a:ln>
              <a:noFill/>
              <a:effectLst/>
              <a:latin typeface="Times New Roman" pitchFamily="18" charset="0"/>
              <a:ea typeface="宋体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海量的数据</a:t>
            </a:r>
            <a:endParaRPr lang="en-US" altLang="zh-CN" dirty="0"/>
          </a:p>
          <a:p>
            <a:r>
              <a:rPr lang="zh-CN" altLang="en-US" dirty="0"/>
              <a:t>困难重重的检索</a:t>
            </a:r>
            <a:endParaRPr lang="en-US" altLang="zh-CN" dirty="0"/>
          </a:p>
          <a:p>
            <a:pPr lvl="1"/>
            <a:r>
              <a:rPr lang="zh-CN" altLang="en-US" dirty="0"/>
              <a:t>大量的检索工作还是靠人工进行</a:t>
            </a:r>
            <a:endParaRPr lang="en-US" altLang="zh-CN" dirty="0"/>
          </a:p>
          <a:p>
            <a:pPr lvl="2"/>
            <a:r>
              <a:rPr lang="zh-CN" altLang="en-US" dirty="0">
                <a:latin typeface="微软雅黑" pitchFamily="34" charset="-122"/>
              </a:rPr>
              <a:t>周克华案</a:t>
            </a:r>
            <a:endParaRPr lang="en-US" altLang="zh-CN" dirty="0">
              <a:latin typeface="微软雅黑" pitchFamily="34" charset="-122"/>
            </a:endParaRPr>
          </a:p>
          <a:p>
            <a:pPr lvl="2"/>
            <a:r>
              <a:rPr lang="en-US" altLang="zh-CN" dirty="0"/>
              <a:t>3·4</a:t>
            </a:r>
            <a:r>
              <a:rPr lang="zh-CN" altLang="en-US" dirty="0"/>
              <a:t>长春盗车杀婴案</a:t>
            </a:r>
            <a:endParaRPr lang="en-US" altLang="zh-CN" dirty="0"/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2005</a:t>
            </a:r>
            <a:r>
              <a:rPr lang="zh-CN" altLang="en-US" dirty="0" smtClean="0">
                <a:solidFill>
                  <a:srgbClr val="FF0000"/>
                </a:solidFill>
              </a:rPr>
              <a:t>年伦敦地铁爆炸案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3"/>
            <a:r>
              <a:rPr lang="zh-CN" altLang="en-US" dirty="0" smtClean="0"/>
              <a:t>警察看视频：</a:t>
            </a:r>
            <a:r>
              <a:rPr lang="en-US" altLang="zh-CN" dirty="0" smtClean="0"/>
              <a:t>1.8</a:t>
            </a:r>
            <a:r>
              <a:rPr lang="zh-CN" altLang="en-US" dirty="0" smtClean="0"/>
              <a:t>万 人</a:t>
            </a:r>
            <a:r>
              <a:rPr lang="en-US" altLang="zh-CN" dirty="0" smtClean="0"/>
              <a:t>.</a:t>
            </a:r>
            <a:r>
              <a:rPr lang="zh-CN" altLang="en-US" dirty="0" smtClean="0"/>
              <a:t>小时</a:t>
            </a:r>
            <a:endParaRPr lang="en-US" altLang="zh-CN" dirty="0" smtClean="0"/>
          </a:p>
        </p:txBody>
      </p: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1427049" y="4129489"/>
            <a:ext cx="6173159" cy="2343865"/>
            <a:chOff x="2430" y="2924"/>
            <a:chExt cx="2740" cy="1125"/>
          </a:xfrm>
        </p:grpSpPr>
        <p:pic>
          <p:nvPicPr>
            <p:cNvPr id="7" name="Picture 9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30" y="2924"/>
              <a:ext cx="1928" cy="1125"/>
            </a:xfrm>
            <a:prstGeom prst="rect">
              <a:avLst/>
            </a:prstGeom>
            <a:noFill/>
          </p:spPr>
        </p:pic>
        <p:pic>
          <p:nvPicPr>
            <p:cNvPr id="8" name="Picture 1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625" y="2931"/>
              <a:ext cx="523" cy="658"/>
            </a:xfrm>
            <a:prstGeom prst="rect">
              <a:avLst/>
            </a:prstGeom>
            <a:noFill/>
          </p:spPr>
        </p:pic>
        <p:sp>
          <p:nvSpPr>
            <p:cNvPr id="9" name="Oval 19"/>
            <p:cNvSpPr>
              <a:spLocks noChangeArrowheads="1"/>
            </p:cNvSpPr>
            <p:nvPr/>
          </p:nvSpPr>
          <p:spPr bwMode="auto">
            <a:xfrm>
              <a:off x="3085" y="3271"/>
              <a:ext cx="227" cy="748"/>
            </a:xfrm>
            <a:prstGeom prst="ellipse">
              <a:avLst/>
            </a:prstGeom>
            <a:noFill/>
            <a:ln w="38100" algn="ctr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AutoShape 20"/>
            <p:cNvSpPr>
              <a:spLocks noChangeArrowheads="1"/>
            </p:cNvSpPr>
            <p:nvPr/>
          </p:nvSpPr>
          <p:spPr bwMode="auto">
            <a:xfrm>
              <a:off x="4626" y="2931"/>
              <a:ext cx="544" cy="681"/>
            </a:xfrm>
            <a:prstGeom prst="wedgeRectCallout">
              <a:avLst>
                <a:gd name="adj1" fmla="val -311028"/>
                <a:gd name="adj2" fmla="val 2278"/>
              </a:avLst>
            </a:prstGeom>
            <a:noFill/>
            <a:ln w="38100" algn="ctr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/>
              <a:endParaRPr lang="zh-CN" altLang="zh-CN"/>
            </a:p>
          </p:txBody>
        </p:sp>
      </p:grpSp>
      <p:sp>
        <p:nvSpPr>
          <p:cNvPr id="12" name="日期占位符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海量的数据</a:t>
            </a:r>
            <a:endParaRPr lang="en-US" altLang="zh-CN" dirty="0"/>
          </a:p>
          <a:p>
            <a:r>
              <a:rPr lang="zh-CN" altLang="en-US" dirty="0"/>
              <a:t>困难重重的检索</a:t>
            </a:r>
            <a:endParaRPr lang="en-US" altLang="zh-CN" dirty="0"/>
          </a:p>
          <a:p>
            <a:pPr lvl="1"/>
            <a:r>
              <a:rPr lang="zh-CN" altLang="en-US" dirty="0"/>
              <a:t>大量的检索工作还是靠人工进行</a:t>
            </a:r>
            <a:endParaRPr lang="en-US" altLang="zh-CN" dirty="0"/>
          </a:p>
          <a:p>
            <a:pPr lvl="2"/>
            <a:r>
              <a:rPr lang="zh-CN" altLang="en-US" dirty="0">
                <a:latin typeface="微软雅黑" pitchFamily="34" charset="-122"/>
              </a:rPr>
              <a:t>周克华案</a:t>
            </a:r>
            <a:endParaRPr lang="en-US" altLang="zh-CN" dirty="0">
              <a:latin typeface="微软雅黑" pitchFamily="34" charset="-122"/>
            </a:endParaRPr>
          </a:p>
          <a:p>
            <a:pPr lvl="2"/>
            <a:r>
              <a:rPr lang="en-US" altLang="zh-CN" dirty="0"/>
              <a:t>3·4</a:t>
            </a:r>
            <a:r>
              <a:rPr lang="zh-CN" altLang="en-US" dirty="0"/>
              <a:t>长春盗车杀婴案</a:t>
            </a:r>
            <a:endParaRPr lang="en-US" altLang="zh-CN" dirty="0"/>
          </a:p>
          <a:p>
            <a:pPr lvl="2"/>
            <a:r>
              <a:rPr lang="en-US" altLang="zh-CN" dirty="0"/>
              <a:t>2005</a:t>
            </a:r>
            <a:r>
              <a:rPr lang="zh-CN" altLang="en-US" dirty="0"/>
              <a:t>年伦敦地铁爆炸</a:t>
            </a:r>
            <a:r>
              <a:rPr lang="zh-CN" altLang="en-US" dirty="0" smtClean="0"/>
              <a:t>案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波士顿爆炸案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3"/>
            <a:r>
              <a:rPr lang="zh-CN" altLang="en-US" sz="1800" dirty="0" smtClean="0"/>
              <a:t>波士顿</a:t>
            </a:r>
            <a:r>
              <a:rPr lang="zh-CN" altLang="en-US" sz="1800" b="1" dirty="0" smtClean="0"/>
              <a:t>警察</a:t>
            </a:r>
            <a:r>
              <a:rPr lang="zh-CN" altLang="en-US" sz="1800" dirty="0" smtClean="0"/>
              <a:t>局长戴维斯：“在数天内，从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数百小时长</a:t>
            </a:r>
            <a:r>
              <a:rPr lang="zh-CN" altLang="en-US" sz="1800" dirty="0" smtClean="0"/>
              <a:t>的录像中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锁定犯罪嫌疑人</a:t>
            </a:r>
            <a:r>
              <a:rPr lang="zh-CN" altLang="en-US" sz="1800" dirty="0" smtClean="0"/>
              <a:t>，查看监控录像是件十分艰苦的活，针对同一段录像，探员必须反反复复看上</a:t>
            </a:r>
            <a:r>
              <a:rPr lang="en-US" altLang="zh-CN" sz="1800" dirty="0" smtClean="0"/>
              <a:t>400</a:t>
            </a:r>
            <a:r>
              <a:rPr lang="zh-CN" altLang="en-US" sz="1800" dirty="0" smtClean="0"/>
              <a:t>次。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数天后</a:t>
            </a:r>
            <a:r>
              <a:rPr lang="zh-CN" altLang="en-US" sz="1800" dirty="0" smtClean="0"/>
              <a:t>，分析人员逐渐从乱如麻的录像中拼出线索</a:t>
            </a:r>
            <a:r>
              <a:rPr lang="en-US" altLang="zh-CN" sz="1800" dirty="0" smtClean="0"/>
              <a:t>——</a:t>
            </a:r>
            <a:r>
              <a:rPr lang="zh-CN" altLang="en-US" sz="1800" dirty="0" smtClean="0"/>
              <a:t>剥离出两个可疑人物”</a:t>
            </a:r>
          </a:p>
          <a:p>
            <a:pPr lvl="1"/>
            <a:endParaRPr lang="zh-CN" altLang="en-US" dirty="0"/>
          </a:p>
        </p:txBody>
      </p:sp>
      <p:pic>
        <p:nvPicPr>
          <p:cNvPr id="408578" name="Picture 2" descr="http://www.people.com.cn/mediafile/pic/20130531/99/8993876659090287635.jpg"/>
          <p:cNvPicPr>
            <a:picLocks noChangeAspect="1" noChangeArrowheads="1"/>
          </p:cNvPicPr>
          <p:nvPr/>
        </p:nvPicPr>
        <p:blipFill>
          <a:blip r:embed="rId2"/>
          <a:srcRect r="17162"/>
          <a:stretch>
            <a:fillRect/>
          </a:stretch>
        </p:blipFill>
        <p:spPr bwMode="auto">
          <a:xfrm>
            <a:off x="6123979" y="1363082"/>
            <a:ext cx="2923409" cy="2342019"/>
          </a:xfrm>
          <a:prstGeom prst="rect">
            <a:avLst/>
          </a:prstGeom>
          <a:noFill/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海量的数据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困难重重的检索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/>
              <a:t>出路</a:t>
            </a:r>
            <a:r>
              <a:rPr lang="zh-CN" altLang="en-US" dirty="0" smtClean="0"/>
              <a:t>之一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众包</a:t>
            </a:r>
            <a:endParaRPr lang="en-US" altLang="zh-CN" dirty="0" smtClean="0"/>
          </a:p>
          <a:p>
            <a:pPr lvl="1"/>
            <a:r>
              <a:rPr lang="zh-CN" altLang="en-US" dirty="0"/>
              <a:t>澳大利亚绑架</a:t>
            </a:r>
            <a:r>
              <a:rPr lang="zh-CN" altLang="en-US" dirty="0" smtClean="0"/>
              <a:t>案</a:t>
            </a:r>
            <a:endParaRPr lang="en-US" altLang="zh-CN" sz="1800" dirty="0" smtClean="0"/>
          </a:p>
        </p:txBody>
      </p:sp>
      <p:pic>
        <p:nvPicPr>
          <p:cNvPr id="10242" name="Picture 2" descr="Jill Meagh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710" y="1365663"/>
            <a:ext cx="4913982" cy="27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061648" y="4180878"/>
            <a:ext cx="50620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0" dirty="0"/>
              <a:t>http://www.news.com.au/national/one-of-six-people-seen-on-crucial-cctv-comes-forwardas-police-probe-abduction-theory-on-missing-jill-meagher-and-plea-for-witnesses/story-fncynjr2-1226482146903</a:t>
            </a:r>
            <a:endParaRPr lang="en-US" sz="1600" b="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069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视频监控面临的挑战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海量的数据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困难重重的检索</a:t>
            </a:r>
            <a:endParaRPr lang="en-US" altLang="zh-CN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/>
              <a:t>出路</a:t>
            </a:r>
            <a:r>
              <a:rPr lang="zh-CN" altLang="en-US" dirty="0" smtClean="0"/>
              <a:t>之一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众包</a:t>
            </a:r>
            <a:endParaRPr lang="en-US" altLang="zh-CN" dirty="0" smtClean="0"/>
          </a:p>
          <a:p>
            <a:pPr lvl="1"/>
            <a:r>
              <a:rPr lang="zh-CN" altLang="en-US" dirty="0"/>
              <a:t>澳大利亚绑架</a:t>
            </a:r>
            <a:r>
              <a:rPr lang="zh-CN" altLang="en-US" dirty="0" smtClean="0"/>
              <a:t>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英国警察提供的服务“</a:t>
            </a:r>
            <a:r>
              <a:rPr lang="en-US" altLang="zh-CN" dirty="0" err="1" smtClean="0"/>
              <a:t>FaceWatch</a:t>
            </a:r>
            <a:r>
              <a:rPr lang="zh-CN" altLang="en-US" dirty="0" smtClean="0"/>
              <a:t>” </a:t>
            </a:r>
            <a:r>
              <a:rPr lang="en-US" altLang="zh-CN" dirty="0" smtClean="0"/>
              <a:t>(http://facewatch.co.uk/cms/)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286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研究背景与现状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关键</a:t>
            </a:r>
            <a:r>
              <a:rPr lang="zh-CN" altLang="en-US" dirty="0"/>
              <a:t>科学技术问题</a:t>
            </a:r>
            <a:endParaRPr lang="en-US" altLang="zh-CN" dirty="0" smtClean="0"/>
          </a:p>
          <a:p>
            <a:r>
              <a:rPr lang="zh-CN" altLang="en-US" dirty="0"/>
              <a:t>值得研究的内容</a:t>
            </a:r>
            <a:endParaRPr lang="en-US" altLang="zh-CN" dirty="0"/>
          </a:p>
          <a:p>
            <a:r>
              <a:rPr lang="zh-CN" altLang="en-US" dirty="0" smtClean="0"/>
              <a:t>研究</a:t>
            </a:r>
            <a:r>
              <a:rPr lang="zh-CN" altLang="en-US" dirty="0" smtClean="0"/>
              <a:t>路线的考虑</a:t>
            </a:r>
            <a:endParaRPr lang="en-US" altLang="zh-CN" dirty="0" smtClean="0"/>
          </a:p>
          <a:p>
            <a:r>
              <a:rPr lang="zh-CN" altLang="en-US" dirty="0" smtClean="0"/>
              <a:t>预期</a:t>
            </a:r>
            <a:r>
              <a:rPr lang="zh-CN" altLang="en-US" dirty="0"/>
              <a:t>研究成果</a:t>
            </a:r>
            <a:endParaRPr lang="en-US" altLang="zh-CN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Dan\Desktop\未标题-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78" y="-2"/>
            <a:ext cx="6643894" cy="670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2523A71-7A03-4925-B8A3-F68FDBE48FBA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928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网网不连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视频监控网自成体系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公共安全（公共场所，国境线等）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局地安全（企业，小区，养老院）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家庭监控（私人场所）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特殊用途视频监控网络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交通视频监控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资源环境视频监控</a:t>
            </a:r>
            <a:endParaRPr lang="en-US" altLang="zh-CN" dirty="0" smtClean="0"/>
          </a:p>
          <a:p>
            <a:r>
              <a:rPr lang="zh-CN" altLang="en-US" dirty="0" smtClean="0"/>
              <a:t>移动互联网异军突起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社交网络图像和视频上传指数增长</a:t>
            </a:r>
            <a:endParaRPr lang="en-US" altLang="zh-CN" dirty="0" smtClean="0"/>
          </a:p>
          <a:p>
            <a:pPr lvl="1"/>
            <a:r>
              <a:rPr lang="zh-CN" altLang="en-US" dirty="0"/>
              <a:t>位置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r>
              <a:rPr lang="en-US" altLang="zh-CN" dirty="0" smtClean="0"/>
              <a:t>……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现有监控的问题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成为地域</a:t>
            </a:r>
            <a:r>
              <a:rPr lang="zh-CN" altLang="en-US" dirty="0" smtClean="0"/>
              <a:t>、城域录像机</a:t>
            </a:r>
            <a:endParaRPr lang="en-US" dirty="0"/>
          </a:p>
          <a:p>
            <a:pPr lvl="1"/>
            <a:r>
              <a:rPr lang="zh-CN" altLang="en-US" dirty="0" smtClean="0"/>
              <a:t>存储</a:t>
            </a:r>
            <a:endParaRPr lang="en-US" dirty="0" smtClean="0"/>
          </a:p>
          <a:p>
            <a:pPr lvl="1"/>
            <a:r>
              <a:rPr lang="zh-CN" altLang="en-US" dirty="0" smtClean="0"/>
              <a:t>带宽</a:t>
            </a:r>
            <a:endParaRPr lang="en-US" dirty="0"/>
          </a:p>
          <a:p>
            <a:pPr lvl="1"/>
            <a:r>
              <a:rPr lang="zh-CN" altLang="en-US" dirty="0" smtClean="0"/>
              <a:t>计算耗费</a:t>
            </a:r>
            <a:endParaRPr lang="en-US" dirty="0"/>
          </a:p>
          <a:p>
            <a:r>
              <a:rPr lang="zh-CN" altLang="en-US" dirty="0" smtClean="0"/>
              <a:t>监控分析</a:t>
            </a:r>
            <a:endParaRPr lang="en-US" dirty="0"/>
          </a:p>
          <a:p>
            <a:pPr lvl="1"/>
            <a:r>
              <a:rPr lang="zh-CN" altLang="en-US" dirty="0"/>
              <a:t>劳动密集型工作</a:t>
            </a:r>
            <a:endParaRPr lang="en-US" altLang="zh-CN" dirty="0" smtClean="0"/>
          </a:p>
          <a:p>
            <a:r>
              <a:rPr lang="zh-CN" altLang="en-US" dirty="0" smtClean="0"/>
              <a:t>伤害个人隐私</a:t>
            </a:r>
            <a:endParaRPr lang="en-US" dirty="0"/>
          </a:p>
          <a:p>
            <a:r>
              <a:rPr lang="en-US" dirty="0"/>
              <a:t>……</a:t>
            </a:r>
          </a:p>
          <a:p>
            <a:endParaRPr lang="en-US" dirty="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452" y="3143365"/>
            <a:ext cx="5008842" cy="3245836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38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一般物体的检索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1000</a:t>
            </a:r>
            <a:r>
              <a:rPr lang="zh-CN" altLang="en-US" dirty="0" smtClean="0"/>
              <a:t>类物体分类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最高正确分类率</a:t>
            </a:r>
            <a:r>
              <a:rPr lang="en-US" altLang="zh-CN" dirty="0" smtClean="0"/>
              <a:t>63.3%【</a:t>
            </a:r>
            <a:r>
              <a:rPr lang="zh-CN" altLang="en-US" dirty="0" smtClean="0"/>
              <a:t>多伦多大学 </a:t>
            </a:r>
            <a:r>
              <a:rPr lang="en-US" altLang="zh-CN" dirty="0" smtClean="0"/>
              <a:t>2012】</a:t>
            </a:r>
          </a:p>
          <a:p>
            <a:r>
              <a:rPr lang="en-US" altLang="zh-CN" dirty="0" smtClean="0"/>
              <a:t>22000</a:t>
            </a:r>
            <a:r>
              <a:rPr lang="zh-CN" altLang="en-US" dirty="0" smtClean="0"/>
              <a:t>类物体分类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最高分类正确率</a:t>
            </a:r>
            <a:r>
              <a:rPr lang="en-US" altLang="zh-CN" dirty="0" smtClean="0"/>
              <a:t>15.8%【Google 2012】</a:t>
            </a:r>
            <a:endParaRPr lang="zh-CN" altLang="en-US" dirty="0"/>
          </a:p>
        </p:txBody>
      </p:sp>
      <p:pic>
        <p:nvPicPr>
          <p:cNvPr id="410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1883" y="3242018"/>
            <a:ext cx="6020569" cy="3049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存在这些问题的原因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图像质量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分辨率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动态范围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视角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聚焦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r>
              <a:rPr lang="zh-CN" altLang="en-US" dirty="0"/>
              <a:t>复杂的</a:t>
            </a:r>
            <a:r>
              <a:rPr lang="zh-CN" altLang="en-US" dirty="0" smtClean="0"/>
              <a:t>任务</a:t>
            </a:r>
            <a:endParaRPr lang="en-US" altLang="zh-CN" dirty="0" smtClean="0"/>
          </a:p>
          <a:p>
            <a:r>
              <a:rPr lang="zh-CN" altLang="en-US" dirty="0" smtClean="0"/>
              <a:t>贫乏的知识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93" y="1450424"/>
            <a:ext cx="5972107" cy="348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7158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研究背景与现状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C00000"/>
                </a:solidFill>
              </a:rPr>
              <a:t>关键科学技术</a:t>
            </a:r>
            <a:r>
              <a:rPr lang="zh-CN" altLang="en-US" dirty="0" smtClean="0">
                <a:solidFill>
                  <a:srgbClr val="C00000"/>
                </a:solidFill>
              </a:rPr>
              <a:t>问题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值得研究的内容</a:t>
            </a:r>
            <a:endParaRPr lang="en-US" altLang="zh-CN" dirty="0" smtClean="0"/>
          </a:p>
          <a:p>
            <a:r>
              <a:rPr lang="zh-CN" altLang="en-US" dirty="0" smtClean="0"/>
              <a:t>研究</a:t>
            </a:r>
            <a:r>
              <a:rPr lang="zh-CN" altLang="en-US" dirty="0" smtClean="0"/>
              <a:t>路线的考虑</a:t>
            </a:r>
            <a:endParaRPr lang="en-US" altLang="zh-CN" dirty="0" smtClean="0"/>
          </a:p>
          <a:p>
            <a:r>
              <a:rPr lang="zh-CN" altLang="en-US" dirty="0" smtClean="0"/>
              <a:t>预期</a:t>
            </a:r>
            <a:r>
              <a:rPr lang="zh-CN" altLang="en-US" dirty="0"/>
              <a:t>研究</a:t>
            </a:r>
            <a:r>
              <a:rPr lang="zh-CN" altLang="en-US" dirty="0" smtClean="0"/>
              <a:t>成果</a:t>
            </a:r>
            <a:endParaRPr lang="en-US" altLang="zh-CN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26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/>
        </p:nvSpPr>
        <p:spPr>
          <a:xfrm>
            <a:off x="900112" y="1587365"/>
            <a:ext cx="3046215" cy="4635039"/>
          </a:xfrm>
          <a:prstGeom prst="rect">
            <a:avLst/>
          </a:prstGeom>
          <a:gradFill>
            <a:gsLst>
              <a:gs pos="0">
                <a:srgbClr val="AFB4CC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endParaRPr b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9" name="Shape 60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关键科学技术问题</a:t>
            </a:r>
            <a:endParaRPr lang="zh-CN" altLang="en-US" dirty="0"/>
          </a:p>
        </p:txBody>
      </p:sp>
      <p:sp>
        <p:nvSpPr>
          <p:cNvPr id="612" name="Shape 612"/>
          <p:cNvSpPr/>
          <p:nvPr/>
        </p:nvSpPr>
        <p:spPr>
          <a:xfrm>
            <a:off x="1038225" y="2141344"/>
            <a:ext cx="2769989" cy="848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just" defTabSz="266700">
              <a:lnSpc>
                <a:spcPct val="120000"/>
              </a:lnSpc>
              <a:defRPr sz="210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>
              <a:defRPr sz="1800">
                <a:uFillTx/>
              </a:defRPr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信息孤岛</a:t>
            </a:r>
          </a:p>
          <a:p>
            <a:pPr lvl="0" algn="ctr">
              <a:defRPr sz="1800">
                <a:uFillTx/>
              </a:defRPr>
            </a:pPr>
            <a:r>
              <a:rPr sz="2400" b="0" dirty="0" err="1" smtClean="0">
                <a:uFill>
                  <a:solidFill/>
                </a:uFill>
                <a:latin typeface="微软雅黑" pitchFamily="34" charset="-122"/>
                <a:ea typeface="微软雅黑" pitchFamily="34" charset="-122"/>
              </a:rPr>
              <a:t>网网相邻</a:t>
            </a:r>
            <a:r>
              <a:rPr sz="24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</a:rPr>
              <a:t>、不相往来</a:t>
            </a:r>
            <a:endParaRPr sz="2400" b="0" dirty="0">
              <a:uFill>
                <a:solidFill/>
              </a:u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4" name="Shape 614"/>
          <p:cNvSpPr/>
          <p:nvPr/>
        </p:nvSpPr>
        <p:spPr>
          <a:xfrm>
            <a:off x="924321" y="3212976"/>
            <a:ext cx="3071615" cy="1846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42900" lvl="0" indent="-342900" algn="just" defTabSz="266700">
              <a:lnSpc>
                <a:spcPct val="120000"/>
              </a:lnSpc>
              <a:buSzPct val="60000"/>
              <a:buFont typeface="Wingdings" pitchFamily="2" charset="2"/>
              <a:buChar char="v"/>
            </a:pPr>
            <a:r>
              <a:rPr sz="20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  <a:cs typeface="Heiti SC Light"/>
                <a:sym typeface="Heiti SC Light"/>
              </a:rPr>
              <a:t>网络异构</a:t>
            </a:r>
            <a:endParaRPr sz="2000" b="0" dirty="0">
              <a:uFill>
                <a:solidFill/>
              </a:uFill>
              <a:latin typeface="微软雅黑" pitchFamily="34" charset="-122"/>
              <a:ea typeface="微软雅黑" pitchFamily="34" charset="-122"/>
              <a:cs typeface="Heiti SC Light"/>
              <a:sym typeface="Heiti SC Light"/>
            </a:endParaRPr>
          </a:p>
          <a:p>
            <a:pPr marL="342900" lvl="0" indent="-342900" algn="just" defTabSz="266700">
              <a:lnSpc>
                <a:spcPct val="120000"/>
              </a:lnSpc>
              <a:buSzPct val="60000"/>
              <a:buFont typeface="Wingdings" pitchFamily="2" charset="2"/>
              <a:buChar char="v"/>
            </a:pPr>
            <a:r>
              <a:rPr sz="20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  <a:cs typeface="Heiti SC Light"/>
                <a:sym typeface="Heiti SC Light"/>
              </a:rPr>
              <a:t>数据关系复杂</a:t>
            </a:r>
            <a:endParaRPr sz="2000" b="0" dirty="0">
              <a:uFill>
                <a:solidFill/>
              </a:uFill>
              <a:latin typeface="微软雅黑" pitchFamily="34" charset="-122"/>
              <a:ea typeface="微软雅黑" pitchFamily="34" charset="-122"/>
              <a:cs typeface="Heiti SC Light"/>
              <a:sym typeface="Heiti SC Light"/>
            </a:endParaRPr>
          </a:p>
          <a:p>
            <a:pPr marL="342900" lvl="0" indent="-342900" algn="just" defTabSz="266700">
              <a:lnSpc>
                <a:spcPct val="120000"/>
              </a:lnSpc>
              <a:buSzPct val="60000"/>
              <a:buFont typeface="Wingdings" pitchFamily="2" charset="2"/>
              <a:buChar char="v"/>
            </a:pPr>
            <a:r>
              <a:rPr sz="20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  <a:cs typeface="Heiti SC Light"/>
                <a:sym typeface="Heiti SC Light"/>
              </a:rPr>
              <a:t>数据结构与模式复杂</a:t>
            </a:r>
            <a:endParaRPr sz="2000" b="0" dirty="0">
              <a:uFill>
                <a:solidFill/>
              </a:uFill>
              <a:latin typeface="微软雅黑" pitchFamily="34" charset="-122"/>
              <a:ea typeface="微软雅黑" pitchFamily="34" charset="-122"/>
              <a:cs typeface="Heiti SC Light"/>
              <a:sym typeface="Heiti SC Light"/>
            </a:endParaRPr>
          </a:p>
          <a:p>
            <a:pPr marL="342900" lvl="0" indent="-342900" algn="just" defTabSz="266700">
              <a:lnSpc>
                <a:spcPct val="120000"/>
              </a:lnSpc>
              <a:buSzPct val="60000"/>
              <a:buFont typeface="Wingdings" pitchFamily="2" charset="2"/>
              <a:buChar char="v"/>
            </a:pPr>
            <a:r>
              <a:rPr sz="20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  <a:cs typeface="Heiti SC Light"/>
                <a:sym typeface="Heiti SC Light"/>
              </a:rPr>
              <a:t>数据来源重复</a:t>
            </a:r>
            <a:endParaRPr sz="2000" b="0" dirty="0">
              <a:uFill>
                <a:solidFill/>
              </a:uFill>
              <a:latin typeface="微软雅黑" pitchFamily="34" charset="-122"/>
              <a:ea typeface="微软雅黑" pitchFamily="34" charset="-122"/>
              <a:cs typeface="Heiti SC Light"/>
              <a:sym typeface="Heiti SC Light"/>
            </a:endParaRPr>
          </a:p>
          <a:p>
            <a:pPr marL="342900" lvl="0" indent="-342900" algn="just" defTabSz="266700">
              <a:lnSpc>
                <a:spcPct val="120000"/>
              </a:lnSpc>
              <a:buSzPct val="60000"/>
              <a:buFont typeface="Wingdings" pitchFamily="2" charset="2"/>
              <a:buChar char="v"/>
            </a:pPr>
            <a:r>
              <a:rPr sz="2000" b="0" dirty="0" err="1">
                <a:uFill>
                  <a:solidFill/>
                </a:uFill>
                <a:latin typeface="微软雅黑" pitchFamily="34" charset="-122"/>
                <a:ea typeface="微软雅黑" pitchFamily="34" charset="-122"/>
                <a:cs typeface="Heiti SC Light"/>
                <a:sym typeface="Heiti SC Light"/>
              </a:rPr>
              <a:t>用户多样</a:t>
            </a:r>
            <a:endParaRPr sz="2000" b="0" dirty="0">
              <a:uFill>
                <a:solidFill/>
              </a:uFill>
              <a:latin typeface="微软雅黑" pitchFamily="34" charset="-122"/>
              <a:ea typeface="微软雅黑" pitchFamily="34" charset="-122"/>
              <a:cs typeface="Heiti SC Light"/>
              <a:sym typeface="Heiti SC Light"/>
            </a:endParaRPr>
          </a:p>
        </p:txBody>
      </p:sp>
      <p:pic>
        <p:nvPicPr>
          <p:cNvPr id="616" name="pasted-image.tif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277" y="5610034"/>
            <a:ext cx="873124" cy="474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7" name="pasted-image.tif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637" y="5555794"/>
            <a:ext cx="874714" cy="58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618" name="pasted-image.tif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5071" y="5555794"/>
            <a:ext cx="873621" cy="583143"/>
          </a:xfrm>
          <a:prstGeom prst="rect">
            <a:avLst/>
          </a:prstGeom>
          <a:ln w="12700">
            <a:miter lim="400000"/>
          </a:ln>
        </p:spPr>
      </p:pic>
      <p:sp>
        <p:nvSpPr>
          <p:cNvPr id="619" name="Shape 619"/>
          <p:cNvSpPr/>
          <p:nvPr/>
        </p:nvSpPr>
        <p:spPr>
          <a:xfrm>
            <a:off x="1590349" y="1584375"/>
            <a:ext cx="1390763" cy="69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挑  战</a:t>
            </a:r>
          </a:p>
        </p:txBody>
      </p:sp>
      <p:sp>
        <p:nvSpPr>
          <p:cNvPr id="25" name="Shape 606"/>
          <p:cNvSpPr/>
          <p:nvPr/>
        </p:nvSpPr>
        <p:spPr>
          <a:xfrm>
            <a:off x="4355977" y="1346001"/>
            <a:ext cx="4651502" cy="5092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Shape 607"/>
          <p:cNvSpPr/>
          <p:nvPr/>
        </p:nvSpPr>
        <p:spPr>
          <a:xfrm>
            <a:off x="4427985" y="1951375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Shape 615"/>
          <p:cNvSpPr/>
          <p:nvPr/>
        </p:nvSpPr>
        <p:spPr>
          <a:xfrm>
            <a:off x="3939440" y="3590510"/>
            <a:ext cx="416536" cy="473491"/>
          </a:xfrm>
          <a:prstGeom prst="rightArrow">
            <a:avLst>
              <a:gd name="adj1" fmla="val 41115"/>
              <a:gd name="adj2" fmla="val 61091"/>
            </a:avLst>
          </a:prstGeom>
          <a:gradFill>
            <a:gsLst>
              <a:gs pos="0">
                <a:srgbClr val="AFB4CC"/>
              </a:gs>
              <a:gs pos="100000">
                <a:srgbClr val="EDEDED"/>
              </a:gs>
            </a:gsLst>
            <a:lin ang="16200000"/>
          </a:gra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Shape 620"/>
          <p:cNvSpPr/>
          <p:nvPr/>
        </p:nvSpPr>
        <p:spPr>
          <a:xfrm>
            <a:off x="5442867" y="1984253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网络协同性问题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Shape 621"/>
          <p:cNvSpPr/>
          <p:nvPr/>
        </p:nvSpPr>
        <p:spPr>
          <a:xfrm>
            <a:off x="4679272" y="2480586"/>
            <a:ext cx="409369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3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实现不同网络环境下视音频数据的可靠融合和泛在互联</a:t>
            </a:r>
            <a:r>
              <a:rPr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1" name="Shape 622"/>
          <p:cNvSpPr/>
          <p:nvPr/>
        </p:nvSpPr>
        <p:spPr>
          <a:xfrm>
            <a:off x="4427985" y="3447976"/>
            <a:ext cx="4466588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Shape 623"/>
          <p:cNvSpPr/>
          <p:nvPr/>
        </p:nvSpPr>
        <p:spPr>
          <a:xfrm>
            <a:off x="5442867" y="34775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时空效用性问题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Shape 624"/>
          <p:cNvSpPr/>
          <p:nvPr/>
        </p:nvSpPr>
        <p:spPr>
          <a:xfrm>
            <a:off x="4490686" y="3945250"/>
            <a:ext cx="454581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3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保证视音频数据的在特定的时间空间窗口内的有效性和关联性</a:t>
            </a:r>
            <a:r>
              <a:rPr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4" name="Shape 625"/>
          <p:cNvSpPr/>
          <p:nvPr/>
        </p:nvSpPr>
        <p:spPr>
          <a:xfrm>
            <a:off x="4427985" y="4933876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Shape 626"/>
          <p:cNvSpPr/>
          <p:nvPr/>
        </p:nvSpPr>
        <p:spPr>
          <a:xfrm>
            <a:off x="5370859" y="49634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认知一致性问题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7"/>
          <p:cNvSpPr/>
          <p:nvPr/>
        </p:nvSpPr>
        <p:spPr>
          <a:xfrm>
            <a:off x="4478138" y="5444149"/>
            <a:ext cx="434233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3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符合人类认知特性的跨网络音</a:t>
            </a:r>
            <a:r>
              <a:rPr lang="zh-CN" altLang="en-US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</a:t>
            </a:r>
            <a:r>
              <a:rPr sz="23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频数据的表示与理解</a:t>
            </a:r>
            <a:r>
              <a:rPr sz="23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7" name="Shape 628"/>
          <p:cNvSpPr/>
          <p:nvPr/>
        </p:nvSpPr>
        <p:spPr>
          <a:xfrm>
            <a:off x="5715819" y="1316668"/>
            <a:ext cx="200054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b="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科学问题</a:t>
            </a:r>
            <a:endParaRPr sz="39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2459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关键科学技术问题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6047" y="4653136"/>
            <a:ext cx="3084513" cy="198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Shape 606"/>
          <p:cNvSpPr/>
          <p:nvPr/>
        </p:nvSpPr>
        <p:spPr>
          <a:xfrm>
            <a:off x="827585" y="1346001"/>
            <a:ext cx="4651502" cy="5092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Shape 607"/>
          <p:cNvSpPr/>
          <p:nvPr/>
        </p:nvSpPr>
        <p:spPr>
          <a:xfrm>
            <a:off x="899593" y="1951375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Shape 620"/>
          <p:cNvSpPr/>
          <p:nvPr/>
        </p:nvSpPr>
        <p:spPr>
          <a:xfrm>
            <a:off x="1914475" y="1984253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网络协同性问题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Shape 621"/>
          <p:cNvSpPr/>
          <p:nvPr/>
        </p:nvSpPr>
        <p:spPr>
          <a:xfrm>
            <a:off x="949746" y="2449054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如何实现不同网络环境下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视频数据的可靠融合和泛在互联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65" name="Shape 622"/>
          <p:cNvSpPr/>
          <p:nvPr/>
        </p:nvSpPr>
        <p:spPr>
          <a:xfrm>
            <a:off x="899593" y="3447976"/>
            <a:ext cx="4466588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Shape 623"/>
          <p:cNvSpPr/>
          <p:nvPr/>
        </p:nvSpPr>
        <p:spPr>
          <a:xfrm>
            <a:off x="1914475" y="34775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时空效用性问题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Shape 624"/>
          <p:cNvSpPr/>
          <p:nvPr/>
        </p:nvSpPr>
        <p:spPr>
          <a:xfrm>
            <a:off x="962294" y="3945250"/>
            <a:ext cx="454581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如何保证视音频数据的在特定的时间空间窗口内的有效性和关联性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68" name="Shape 625"/>
          <p:cNvSpPr/>
          <p:nvPr/>
        </p:nvSpPr>
        <p:spPr>
          <a:xfrm>
            <a:off x="899593" y="4933876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Shape 626"/>
          <p:cNvSpPr/>
          <p:nvPr/>
        </p:nvSpPr>
        <p:spPr>
          <a:xfrm>
            <a:off x="1842467" y="49634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认知一致性问题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Shape 627"/>
          <p:cNvSpPr/>
          <p:nvPr/>
        </p:nvSpPr>
        <p:spPr>
          <a:xfrm>
            <a:off x="949746" y="5444149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如何符合人类认知特性的跨网络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视频数据的表示与理解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71" name="Shape 628"/>
          <p:cNvSpPr/>
          <p:nvPr/>
        </p:nvSpPr>
        <p:spPr>
          <a:xfrm>
            <a:off x="2187427" y="1316668"/>
            <a:ext cx="200054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b="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科学问题</a:t>
            </a:r>
            <a:endParaRPr sz="39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652120" y="1482693"/>
            <a:ext cx="3312368" cy="3028519"/>
          </a:xfrm>
          <a:prstGeom prst="wedgeRectCallout">
            <a:avLst>
              <a:gd name="adj1" fmla="val -59015"/>
              <a:gd name="adj2" fmla="val -17995"/>
            </a:avLst>
          </a:prstGeom>
          <a:blipFill>
            <a:blip r:embed="rId3"/>
            <a:tile tx="0" ty="0" sx="100000" sy="100000" flip="none" algn="tl"/>
          </a:blipFill>
          <a:ln w="25400" cap="flat">
            <a:solidFill>
              <a:schemeClr val="bg2">
                <a:lumMod val="75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177800" indent="-17780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实现跨网视音频融合与互联</a:t>
            </a:r>
          </a:p>
          <a:p>
            <a:pPr marL="177800" lvl="6" indent="-177800" latinLnBrk="1" hangingPunct="0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更广范围覆盖、更丰富关联、更全面融合</a:t>
            </a:r>
          </a:p>
          <a:p>
            <a:pPr marL="177800" indent="-177800"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建立网间视音频数据的互联与共享通道</a:t>
            </a:r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 Bold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594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关键科学技术问题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8144" y="4474397"/>
            <a:ext cx="2612033" cy="241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Shape 606"/>
          <p:cNvSpPr/>
          <p:nvPr/>
        </p:nvSpPr>
        <p:spPr>
          <a:xfrm>
            <a:off x="827585" y="1346001"/>
            <a:ext cx="4651502" cy="5092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Shape 607"/>
          <p:cNvSpPr/>
          <p:nvPr/>
        </p:nvSpPr>
        <p:spPr>
          <a:xfrm>
            <a:off x="899593" y="1951375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Shape 620"/>
          <p:cNvSpPr/>
          <p:nvPr/>
        </p:nvSpPr>
        <p:spPr>
          <a:xfrm>
            <a:off x="1914475" y="1984253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网络协同性问题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Shape 621"/>
          <p:cNvSpPr/>
          <p:nvPr/>
        </p:nvSpPr>
        <p:spPr>
          <a:xfrm>
            <a:off x="949746" y="2449054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如何实现不同网络环境下音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频数据的可靠融合和泛在互联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2" name="Shape 622"/>
          <p:cNvSpPr/>
          <p:nvPr/>
        </p:nvSpPr>
        <p:spPr>
          <a:xfrm>
            <a:off x="899593" y="3447976"/>
            <a:ext cx="4466588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Shape 623"/>
          <p:cNvSpPr/>
          <p:nvPr/>
        </p:nvSpPr>
        <p:spPr>
          <a:xfrm>
            <a:off x="1914475" y="34775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时空效用性问题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Shape 624"/>
          <p:cNvSpPr/>
          <p:nvPr/>
        </p:nvSpPr>
        <p:spPr>
          <a:xfrm>
            <a:off x="962294" y="3945250"/>
            <a:ext cx="454581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如何保证视音频数据的在特定的时间空间窗口内的有效性和关联性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5" name="Shape 625"/>
          <p:cNvSpPr/>
          <p:nvPr/>
        </p:nvSpPr>
        <p:spPr>
          <a:xfrm>
            <a:off x="899593" y="4933876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6"/>
          <p:cNvSpPr/>
          <p:nvPr/>
        </p:nvSpPr>
        <p:spPr>
          <a:xfrm>
            <a:off x="1842467" y="49634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认知一致性问题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Shape 627"/>
          <p:cNvSpPr/>
          <p:nvPr/>
        </p:nvSpPr>
        <p:spPr>
          <a:xfrm>
            <a:off x="949746" y="5444149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如何符合人类认知特性的跨网络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视频数据的表示与理解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38" name="Shape 628"/>
          <p:cNvSpPr/>
          <p:nvPr/>
        </p:nvSpPr>
        <p:spPr>
          <a:xfrm>
            <a:off x="2187427" y="1316668"/>
            <a:ext cx="200054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b="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科学问题</a:t>
            </a:r>
            <a:endParaRPr sz="39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724128" y="901369"/>
            <a:ext cx="3312368" cy="3463735"/>
          </a:xfrm>
          <a:prstGeom prst="wedgeRectCallout">
            <a:avLst>
              <a:gd name="adj1" fmla="val -60988"/>
              <a:gd name="adj2" fmla="val 29799"/>
            </a:avLst>
          </a:prstGeom>
          <a:blipFill>
            <a:blip r:embed="rId3"/>
            <a:tile tx="0" ty="0" sx="100000" sy="100000" flip="none" algn="tl"/>
          </a:blip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177800" indent="-17780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视音频数据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时空对齐</a:t>
            </a:r>
            <a:endParaRPr lang="en-US" altLang="zh-CN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查询敏感的有限时空窗口分析</a:t>
            </a:r>
            <a:endParaRPr lang="en-US" altLang="zh-CN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信息缺失情况下的数据补齐与预测</a:t>
            </a:r>
            <a:endParaRPr lang="en-US" altLang="zh-CN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7780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时空限定下的训练数据选择与学习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696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关键科学技术问题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hape 606"/>
          <p:cNvSpPr/>
          <p:nvPr/>
        </p:nvSpPr>
        <p:spPr>
          <a:xfrm>
            <a:off x="827585" y="1346001"/>
            <a:ext cx="4651502" cy="509236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Shape 607"/>
          <p:cNvSpPr/>
          <p:nvPr/>
        </p:nvSpPr>
        <p:spPr>
          <a:xfrm>
            <a:off x="899593" y="1951375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Shape 620"/>
          <p:cNvSpPr/>
          <p:nvPr/>
        </p:nvSpPr>
        <p:spPr>
          <a:xfrm>
            <a:off x="1914475" y="1984253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网络协同性问题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Shape 621"/>
          <p:cNvSpPr/>
          <p:nvPr/>
        </p:nvSpPr>
        <p:spPr>
          <a:xfrm>
            <a:off x="949746" y="2449054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如何实现不同网络环境下音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频数据的可靠融合和泛在互联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21" name="Shape 622"/>
          <p:cNvSpPr/>
          <p:nvPr/>
        </p:nvSpPr>
        <p:spPr>
          <a:xfrm>
            <a:off x="899593" y="3447976"/>
            <a:ext cx="4466588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Shape 623"/>
          <p:cNvSpPr/>
          <p:nvPr/>
        </p:nvSpPr>
        <p:spPr>
          <a:xfrm>
            <a:off x="1914475" y="34775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时空效用性问题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Shape 624"/>
          <p:cNvSpPr/>
          <p:nvPr/>
        </p:nvSpPr>
        <p:spPr>
          <a:xfrm>
            <a:off x="962294" y="3945250"/>
            <a:ext cx="4545810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如何保证视音频数据的在特定的时间空间窗口内的有效性和关联性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24" name="Shape 625"/>
          <p:cNvSpPr/>
          <p:nvPr/>
        </p:nvSpPr>
        <p:spPr>
          <a:xfrm>
            <a:off x="899593" y="4933876"/>
            <a:ext cx="4466587" cy="1295401"/>
          </a:xfrm>
          <a:prstGeom prst="roundRect">
            <a:avLst>
              <a:gd name="adj" fmla="val 4913"/>
            </a:avLst>
          </a:prstGeom>
          <a:gradFill>
            <a:gsLst>
              <a:gs pos="0">
                <a:srgbClr val="E6E6FF"/>
              </a:gs>
              <a:gs pos="35000">
                <a:srgbClr val="EDEDFF"/>
              </a:gs>
              <a:gs pos="100000">
                <a:srgbClr val="F8F8FF"/>
              </a:gs>
            </a:gsLst>
            <a:lin ang="16200000"/>
          </a:gradFill>
          <a:ln w="12700">
            <a:miter lim="400000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 anchor="ctr"/>
          <a:lstStyle/>
          <a:p>
            <a:pPr lvl="0"/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Shape 626"/>
          <p:cNvSpPr/>
          <p:nvPr/>
        </p:nvSpPr>
        <p:spPr>
          <a:xfrm>
            <a:off x="1842467" y="4963429"/>
            <a:ext cx="2513509" cy="430887"/>
          </a:xfrm>
          <a:prstGeom prst="rect">
            <a:avLst/>
          </a:prstGeom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0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 b="0" dirty="0" err="1">
                <a:solidFill>
                  <a:srgbClr val="0433FF"/>
                </a:solidFill>
                <a:latin typeface="微软雅黑" pitchFamily="34" charset="-122"/>
                <a:ea typeface="微软雅黑" pitchFamily="34" charset="-122"/>
              </a:rPr>
              <a:t>认知一致性问题</a:t>
            </a:r>
            <a:endParaRPr sz="2800" b="0" dirty="0">
              <a:solidFill>
                <a:srgbClr val="0433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Shape 627"/>
          <p:cNvSpPr/>
          <p:nvPr/>
        </p:nvSpPr>
        <p:spPr>
          <a:xfrm>
            <a:off x="949746" y="5444149"/>
            <a:ext cx="4342334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 algn="ctr">
              <a:lnSpc>
                <a:spcPct val="120000"/>
              </a:lnSpc>
              <a:defRPr sz="2300">
                <a:solidFill>
                  <a:srgbClr val="0433FF"/>
                </a:solidFill>
                <a:latin typeface="Heiti SC Medium"/>
                <a:ea typeface="Heiti SC Medium"/>
                <a:cs typeface="Heiti SC Medium"/>
                <a:sym typeface="Heiti SC Medium"/>
              </a:defRPr>
            </a:lvl1pPr>
          </a:lstStyle>
          <a:p>
            <a:pPr lvl="0">
              <a:lnSpc>
                <a:spcPct val="100000"/>
              </a:lnSpc>
              <a:defRPr sz="1800">
                <a:solidFill>
                  <a:srgbClr val="000000"/>
                </a:solidFill>
              </a:defRPr>
            </a:pP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如何符合人类认知特性的跨网络</a:t>
            </a:r>
            <a:r>
              <a:rPr lang="zh-CN" altLang="en-US"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sz="2400" b="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视频数据的表示与理解</a:t>
            </a:r>
            <a:r>
              <a:rPr sz="24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27" name="Shape 628"/>
          <p:cNvSpPr/>
          <p:nvPr/>
        </p:nvSpPr>
        <p:spPr>
          <a:xfrm>
            <a:off x="2187427" y="1316668"/>
            <a:ext cx="2000548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 b="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科学问题</a:t>
            </a:r>
            <a:endParaRPr sz="39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5659367" y="2564904"/>
            <a:ext cx="3312368" cy="3729141"/>
          </a:xfrm>
          <a:prstGeom prst="wedgeRectCallout">
            <a:avLst>
              <a:gd name="adj1" fmla="val -59912"/>
              <a:gd name="adj2" fmla="val 23588"/>
            </a:avLst>
          </a:prstGeom>
          <a:blipFill>
            <a:blip r:embed="rId2"/>
            <a:tile tx="0" ty="0" sx="100000" sy="100000" flip="none" algn="tl"/>
          </a:blipFill>
          <a:ln w="25400" cap="flat">
            <a:solidFill>
              <a:schemeClr val="bg2">
                <a:lumMod val="60000"/>
                <a:lumOff val="40000"/>
              </a:schemeClr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5182" y="2637778"/>
            <a:ext cx="3331492" cy="3748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177800" indent="-144000" algn="l" rtl="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间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聚集性学习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机制</a:t>
            </a:r>
            <a:endParaRPr lang="en-US" altLang="zh-CN" sz="24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44000" algn="l" rtl="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生成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具有描述力和判别性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的视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音频特征与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表示</a:t>
            </a:r>
            <a:endParaRPr lang="en-US" altLang="zh-CN" sz="24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44000" algn="l" rtl="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分析跨网视音频的概念共生性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和语义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一致性</a:t>
            </a:r>
            <a:endParaRPr lang="en-US" altLang="zh-CN" sz="24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77800" indent="-144000" algn="l" rtl="0" latinLnBrk="1" hangingPunct="0">
              <a:lnSpc>
                <a:spcPct val="110000"/>
              </a:lnSpc>
              <a:buFont typeface="Arial" pitchFamily="34" charset="0"/>
              <a:buChar char="•"/>
            </a:pP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基于异构数据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支持的信息</a:t>
            </a: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推理和视觉语义</a:t>
            </a:r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增强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464362"/>
            <a:ext cx="2822785" cy="2016224"/>
          </a:xfrm>
          <a:prstGeom prst="rect">
            <a:avLst/>
          </a:prstGeom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7044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中国反恐形势日益严峻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昆明爆恐案对中国的影响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7172" name="Picture 4" descr="http://stock.591hx.com/images/hnimg/201403/04/38/183406176504144398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61" y="2220166"/>
            <a:ext cx="4437763" cy="295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818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可能的研究内容</a:t>
            </a:r>
            <a:endParaRPr lang="zh-CN" altLang="en-US" dirty="0"/>
          </a:p>
        </p:txBody>
      </p:sp>
      <p:sp>
        <p:nvSpPr>
          <p:cNvPr id="17" name="Shape 606"/>
          <p:cNvSpPr/>
          <p:nvPr/>
        </p:nvSpPr>
        <p:spPr>
          <a:xfrm>
            <a:off x="827585" y="1628800"/>
            <a:ext cx="3312367" cy="46032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lvl="0">
              <a:defRPr>
                <a:solidFill>
                  <a:srgbClr val="FFFFFF"/>
                </a:solidFill>
              </a:defRPr>
            </a:pPr>
            <a:endParaRPr b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18142" y="2545958"/>
            <a:ext cx="2880319" cy="613529"/>
            <a:chOff x="899593" y="1951375"/>
            <a:chExt cx="2880319" cy="613529"/>
          </a:xfrm>
        </p:grpSpPr>
        <p:sp>
          <p:nvSpPr>
            <p:cNvPr id="18" name="Shape 607"/>
            <p:cNvSpPr/>
            <p:nvPr/>
          </p:nvSpPr>
          <p:spPr>
            <a:xfrm>
              <a:off x="899593" y="1951375"/>
              <a:ext cx="2880319" cy="613529"/>
            </a:xfrm>
            <a:prstGeom prst="roundRect">
              <a:avLst>
                <a:gd name="adj" fmla="val 4913"/>
              </a:avLst>
            </a:prstGeom>
            <a:gradFill>
              <a:gsLst>
                <a:gs pos="0">
                  <a:srgbClr val="E6E6FF"/>
                </a:gs>
                <a:gs pos="35000">
                  <a:srgbClr val="EDEDFF"/>
                </a:gs>
                <a:gs pos="100000">
                  <a:srgbClr val="F8F8FF"/>
                </a:gs>
              </a:gsLst>
              <a:lin ang="16200000"/>
            </a:gradFill>
            <a:ln w="12700"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9" name="Shape 620"/>
            <p:cNvSpPr/>
            <p:nvPr/>
          </p:nvSpPr>
          <p:spPr>
            <a:xfrm>
              <a:off x="1091112" y="2024468"/>
              <a:ext cx="2513509" cy="430887"/>
            </a:xfrm>
            <a:prstGeom prst="rect">
              <a:avLst/>
            </a:prstGeom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000">
                  <a:solidFill>
                    <a:srgbClr val="0433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800" b="0" dirty="0" err="1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网络协同性问题</a:t>
              </a:r>
              <a:endParaRPr sz="28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Shape 628"/>
          <p:cNvSpPr/>
          <p:nvPr/>
        </p:nvSpPr>
        <p:spPr>
          <a:xfrm>
            <a:off x="1573213" y="1695575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 b="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科学问题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26255" y="3862101"/>
            <a:ext cx="2880319" cy="613529"/>
            <a:chOff x="899592" y="2756091"/>
            <a:chExt cx="2880319" cy="613529"/>
          </a:xfrm>
        </p:grpSpPr>
        <p:sp>
          <p:nvSpPr>
            <p:cNvPr id="28" name="Shape 607"/>
            <p:cNvSpPr/>
            <p:nvPr/>
          </p:nvSpPr>
          <p:spPr>
            <a:xfrm>
              <a:off x="899592" y="2756091"/>
              <a:ext cx="2880319" cy="613529"/>
            </a:xfrm>
            <a:prstGeom prst="roundRect">
              <a:avLst>
                <a:gd name="adj" fmla="val 4913"/>
              </a:avLst>
            </a:prstGeom>
            <a:gradFill>
              <a:gsLst>
                <a:gs pos="0">
                  <a:srgbClr val="E6E6FF"/>
                </a:gs>
                <a:gs pos="35000">
                  <a:srgbClr val="EDEDFF"/>
                </a:gs>
                <a:gs pos="100000">
                  <a:srgbClr val="F8F8FF"/>
                </a:gs>
              </a:gsLst>
              <a:lin ang="16200000"/>
            </a:gradFill>
            <a:ln w="12700"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Shape 620"/>
            <p:cNvSpPr/>
            <p:nvPr/>
          </p:nvSpPr>
          <p:spPr>
            <a:xfrm>
              <a:off x="1091111" y="2829184"/>
              <a:ext cx="2513509" cy="430887"/>
            </a:xfrm>
            <a:prstGeom prst="rect">
              <a:avLst/>
            </a:prstGeom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000">
                  <a:solidFill>
                    <a:srgbClr val="0433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2800" b="0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时空效用性问题</a:t>
              </a:r>
              <a:endParaRPr sz="28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37671" y="5099935"/>
            <a:ext cx="2880319" cy="613529"/>
            <a:chOff x="905531" y="3590830"/>
            <a:chExt cx="2880319" cy="613529"/>
          </a:xfrm>
        </p:grpSpPr>
        <p:sp>
          <p:nvSpPr>
            <p:cNvPr id="30" name="Shape 607"/>
            <p:cNvSpPr/>
            <p:nvPr/>
          </p:nvSpPr>
          <p:spPr>
            <a:xfrm>
              <a:off x="905531" y="3590830"/>
              <a:ext cx="2880319" cy="613529"/>
            </a:xfrm>
            <a:prstGeom prst="roundRect">
              <a:avLst>
                <a:gd name="adj" fmla="val 4913"/>
              </a:avLst>
            </a:prstGeom>
            <a:gradFill>
              <a:gsLst>
                <a:gs pos="0">
                  <a:srgbClr val="E6E6FF"/>
                </a:gs>
                <a:gs pos="35000">
                  <a:srgbClr val="EDEDFF"/>
                </a:gs>
                <a:gs pos="100000">
                  <a:srgbClr val="F8F8FF"/>
                </a:gs>
              </a:gsLst>
              <a:lin ang="16200000"/>
            </a:gradFill>
            <a:ln w="12700"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0" tIns="0" rIns="0" bIns="0" anchor="ctr"/>
            <a:lstStyle/>
            <a:p>
              <a:pPr lvl="0"/>
              <a:endParaRPr b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Shape 620"/>
            <p:cNvSpPr/>
            <p:nvPr/>
          </p:nvSpPr>
          <p:spPr>
            <a:xfrm>
              <a:off x="1097050" y="3663923"/>
              <a:ext cx="2513509" cy="430887"/>
            </a:xfrm>
            <a:prstGeom prst="rect">
              <a:avLst/>
            </a:prstGeom>
            <a:ln w="12700"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000">
                  <a:solidFill>
                    <a:srgbClr val="0433FF"/>
                  </a:solidFill>
                  <a:latin typeface="Heiti SC Medium"/>
                  <a:ea typeface="Heiti SC Medium"/>
                  <a:cs typeface="Heiti SC Medium"/>
                  <a:sym typeface="Heiti SC Medium"/>
                </a:defRPr>
              </a:lvl1pPr>
            </a:lstStyle>
            <a:p>
              <a:pPr>
                <a:defRPr sz="1800">
                  <a:solidFill>
                    <a:srgbClr val="000000"/>
                  </a:solidFill>
                </a:defRPr>
              </a:pPr>
              <a:r>
                <a:rPr lang="zh-CN" altLang="en-US" sz="2800" b="0" dirty="0" smtClean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认知</a:t>
              </a:r>
              <a:r>
                <a:rPr lang="zh-CN" altLang="en-US" sz="2800" b="0" dirty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一致性</a:t>
              </a:r>
              <a:r>
                <a:rPr lang="zh-CN" altLang="en-US" sz="2800" b="0" dirty="0" smtClean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问题</a:t>
              </a:r>
              <a:endParaRPr sz="28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6003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84815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86003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6003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485431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574967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/>
          <p:cNvCxnSpPr>
            <a:stCxn id="18" idx="3"/>
            <a:endCxn id="8" idx="1"/>
          </p:cNvCxnSpPr>
          <p:nvPr/>
        </p:nvCxnSpPr>
        <p:spPr>
          <a:xfrm flipV="1">
            <a:off x="3898461" y="2427515"/>
            <a:ext cx="961571" cy="425208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/>
          <p:cNvCxnSpPr>
            <a:stCxn id="18" idx="3"/>
            <a:endCxn id="34" idx="1"/>
          </p:cNvCxnSpPr>
          <p:nvPr/>
        </p:nvCxnSpPr>
        <p:spPr>
          <a:xfrm>
            <a:off x="3898461" y="2852723"/>
            <a:ext cx="961571" cy="2155955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/>
          <p:cNvCxnSpPr>
            <a:stCxn id="28" idx="3"/>
            <a:endCxn id="32" idx="1"/>
          </p:cNvCxnSpPr>
          <p:nvPr/>
        </p:nvCxnSpPr>
        <p:spPr>
          <a:xfrm flipV="1">
            <a:off x="3906574" y="3280053"/>
            <a:ext cx="941582" cy="888813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直接箭头连接符 39"/>
          <p:cNvCxnSpPr>
            <a:stCxn id="30" idx="3"/>
            <a:endCxn id="33" idx="1"/>
          </p:cNvCxnSpPr>
          <p:nvPr/>
        </p:nvCxnSpPr>
        <p:spPr>
          <a:xfrm flipV="1">
            <a:off x="3917990" y="4142376"/>
            <a:ext cx="942042" cy="1264324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/>
          <p:cNvCxnSpPr>
            <a:stCxn id="30" idx="3"/>
            <a:endCxn id="34" idx="1"/>
          </p:cNvCxnSpPr>
          <p:nvPr/>
        </p:nvCxnSpPr>
        <p:spPr>
          <a:xfrm flipV="1">
            <a:off x="3917990" y="5008678"/>
            <a:ext cx="942042" cy="398022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箭头连接符 45"/>
          <p:cNvCxnSpPr>
            <a:stCxn id="18" idx="3"/>
            <a:endCxn id="35" idx="1"/>
          </p:cNvCxnSpPr>
          <p:nvPr/>
        </p:nvCxnSpPr>
        <p:spPr>
          <a:xfrm>
            <a:off x="3898461" y="2852723"/>
            <a:ext cx="955855" cy="3010216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箭头连接符 48"/>
          <p:cNvCxnSpPr>
            <a:stCxn id="28" idx="3"/>
            <a:endCxn id="35" idx="1"/>
          </p:cNvCxnSpPr>
          <p:nvPr/>
        </p:nvCxnSpPr>
        <p:spPr>
          <a:xfrm>
            <a:off x="3906574" y="4168866"/>
            <a:ext cx="947742" cy="1694073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/>
          <p:cNvCxnSpPr>
            <a:stCxn id="30" idx="3"/>
            <a:endCxn id="35" idx="1"/>
          </p:cNvCxnSpPr>
          <p:nvPr/>
        </p:nvCxnSpPr>
        <p:spPr>
          <a:xfrm>
            <a:off x="3917990" y="5406700"/>
            <a:ext cx="936326" cy="456239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73" name="矩形 3072"/>
          <p:cNvSpPr/>
          <p:nvPr/>
        </p:nvSpPr>
        <p:spPr>
          <a:xfrm>
            <a:off x="478802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500404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音视频数据时空对齐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489641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音视频数据的层次化</a:t>
            </a:r>
            <a:r>
              <a:rPr lang="zh-CN" altLang="en-US" sz="2400" b="0" dirty="0" smtClean="0">
                <a:latin typeface="微软雅黑" pitchFamily="34" charset="-122"/>
                <a:ea typeface="微软雅黑" pitchFamily="34" charset="-122"/>
              </a:rPr>
              <a:t>结构表示</a:t>
            </a: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485431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latin typeface="微软雅黑" pitchFamily="34" charset="-122"/>
                <a:ea typeface="微软雅黑" pitchFamily="34" charset="-122"/>
              </a:rPr>
              <a:t>支持跨网多态应用的视音频高效索引与检索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144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可能的研究内容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959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771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959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959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89387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178923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" name="矩形 3072"/>
          <p:cNvSpPr/>
          <p:nvPr/>
        </p:nvSpPr>
        <p:spPr>
          <a:xfrm>
            <a:off x="82758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104360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音视频数据时空对齐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93597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视频数据的层次化</a:t>
            </a: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结构表示</a:t>
            </a: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89387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支持跨网多态应用的视音频高效索引与检索</a:t>
            </a:r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0784" y="4951929"/>
            <a:ext cx="2120795" cy="182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图片 40" descr="973——SMML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0536" y="5150901"/>
            <a:ext cx="1997433" cy="1424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4860033" y="1875715"/>
            <a:ext cx="2952327" cy="6491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860033" y="2606109"/>
            <a:ext cx="3024335" cy="6491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860032" y="3350693"/>
            <a:ext cx="3096343" cy="6491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1234" y="1967344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平台层面的关联</a:t>
            </a:r>
          </a:p>
        </p:txBody>
      </p:sp>
      <p:sp>
        <p:nvSpPr>
          <p:cNvPr id="5" name="矩形 4"/>
          <p:cNvSpPr/>
          <p:nvPr/>
        </p:nvSpPr>
        <p:spPr>
          <a:xfrm>
            <a:off x="5220072" y="2721621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属性层面的关联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57234" y="345432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话题层面的关联</a:t>
            </a:r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860033" y="4137956"/>
            <a:ext cx="3096343" cy="64918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algn="l" rtl="0" latinLnBrk="1" hangingPunct="0"/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292080" y="4241592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其他上下文关联</a:t>
            </a:r>
            <a:endParaRPr lang="zh-CN" altLang="en-US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上弧形箭头 5"/>
          <p:cNvSpPr/>
          <p:nvPr/>
        </p:nvSpPr>
        <p:spPr>
          <a:xfrm>
            <a:off x="4192383" y="2078663"/>
            <a:ext cx="523633" cy="270217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6557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dirty="0"/>
              <a:t>音视频数据多层次多角度关联分析</a:t>
            </a:r>
          </a:p>
        </p:txBody>
      </p:sp>
      <p:sp>
        <p:nvSpPr>
          <p:cNvPr id="894" name="Shape 89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 smtClean="0">
                <a:sym typeface="微软雅黑"/>
              </a:rPr>
              <a:t>数据</a:t>
            </a:r>
            <a:r>
              <a:rPr lang="en-US" altLang="zh-CN" smtClean="0"/>
              <a:t>/</a:t>
            </a:r>
            <a:r>
              <a:rPr lang="zh-CN" altLang="en-US" smtClean="0">
                <a:sym typeface="微软雅黑"/>
              </a:rPr>
              <a:t>事件驱动的异质融合分析</a:t>
            </a:r>
            <a:endParaRPr lang="zh-CN" altLang="en-US" smtClean="0"/>
          </a:p>
          <a:p>
            <a:pPr lvl="1"/>
            <a:r>
              <a:rPr lang="zh-CN" altLang="en-US" smtClean="0">
                <a:sym typeface="微软雅黑"/>
              </a:rPr>
              <a:t>跨网融合的深度分析与检索</a:t>
            </a:r>
            <a:endParaRPr lang="zh-CN" altLang="en-US" smtClean="0"/>
          </a:p>
          <a:p>
            <a:pPr lvl="2"/>
            <a:r>
              <a:rPr lang="zh-CN" altLang="en-US" smtClean="0">
                <a:sym typeface="微软雅黑"/>
              </a:rPr>
              <a:t>不同的监控网络</a:t>
            </a:r>
            <a:endParaRPr lang="zh-CN" altLang="en-US" smtClean="0"/>
          </a:p>
          <a:p>
            <a:pPr lvl="2"/>
            <a:r>
              <a:rPr lang="zh-CN" altLang="en-US" smtClean="0">
                <a:sym typeface="微软雅黑"/>
              </a:rPr>
              <a:t>移动通信网络</a:t>
            </a:r>
            <a:endParaRPr lang="zh-CN" altLang="en-US" smtClean="0"/>
          </a:p>
          <a:p>
            <a:pPr lvl="2"/>
            <a:r>
              <a:rPr lang="zh-CN" altLang="en-US" smtClean="0">
                <a:sym typeface="微软雅黑"/>
              </a:rPr>
              <a:t>社交网络上传</a:t>
            </a:r>
            <a:endParaRPr lang="zh-CN" altLang="en-US">
              <a:sym typeface="微软雅黑"/>
            </a:endParaRPr>
          </a:p>
        </p:txBody>
      </p:sp>
      <p:pic>
        <p:nvPicPr>
          <p:cNvPr id="897" name="image103.jpg" descr="http://pic1.workercn.cn/ufile/201008/2010083108510297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2086" y="1802830"/>
            <a:ext cx="3331560" cy="21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898" name="Shape 898"/>
          <p:cNvSpPr/>
          <p:nvPr/>
        </p:nvSpPr>
        <p:spPr>
          <a:xfrm>
            <a:off x="7619648" y="2719369"/>
            <a:ext cx="659885" cy="51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FF0000"/>
            </a:solidFill>
            <a:miter/>
          </a:ln>
        </p:spPr>
        <p:txBody>
          <a:bodyPr lIns="0" tIns="0" rIns="0" bIns="0"/>
          <a:lstStyle/>
          <a:p>
            <a:pPr lvl="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899" name="image104.jpg" descr="C:\Users\sgshan\AppData\Roaming\Tencent\Users\2877291096\QQ\WinTemp\RichOle\N`Q7J30{0`6IAGC613``IX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2086" y="4014530"/>
            <a:ext cx="3341914" cy="634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00" name="image105.png" descr="C:\Users\sgshan\AppData\Roaming\Tencent\Users\2877291096\QQ\WinTemp\RichOle\N`Q7J30{0`6IAGC613``IX4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2086" y="4649385"/>
            <a:ext cx="3341914" cy="200860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2102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8" grpId="0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90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dirty="0"/>
              <a:t>音视频数据多层次多角度关联分析</a:t>
            </a:r>
          </a:p>
        </p:txBody>
      </p:sp>
      <p:pic>
        <p:nvPicPr>
          <p:cNvPr id="907" name="image103.jpg" descr="http://pic1.workercn.cn/ufile/201008/2010083108510297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02086" y="1802830"/>
            <a:ext cx="3331560" cy="2116029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Shape 908"/>
          <p:cNvSpPr/>
          <p:nvPr/>
        </p:nvSpPr>
        <p:spPr>
          <a:xfrm>
            <a:off x="7619648" y="2719369"/>
            <a:ext cx="659885" cy="51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57150">
            <a:solidFill>
              <a:srgbClr val="FF0000"/>
            </a:solidFill>
            <a:miter/>
          </a:ln>
        </p:spPr>
        <p:txBody>
          <a:bodyPr lIns="0" tIns="0" rIns="0" bIns="0"/>
          <a:lstStyle/>
          <a:p>
            <a:pPr lvl="0">
              <a:defRPr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909" name="image104.jpg" descr="C:\Users\sgshan\AppData\Roaming\Tencent\Users\2877291096\QQ\WinTemp\RichOle\N`Q7J30{0`6IAGC613``IX4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2086" y="4014530"/>
            <a:ext cx="3341914" cy="634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0" name="image105.png" descr="C:\Users\sgshan\AppData\Roaming\Tencent\Users\2877291096\QQ\WinTemp\RichOle\N`Q7J30{0`6IAGC613``IX4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2086" y="4649385"/>
            <a:ext cx="3341914" cy="2008603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27088" y="1347788"/>
                <a:ext cx="7859712" cy="5095875"/>
              </a:xfrm>
            </p:spPr>
            <p:txBody>
              <a:bodyPr/>
              <a:lstStyle/>
              <a:p>
                <a:r>
                  <a:rPr lang="zh-CN" altLang="en-US" dirty="0" smtClean="0"/>
                  <a:t>数据</a:t>
                </a:r>
                <a:r>
                  <a:rPr lang="en-US" altLang="zh-CN" dirty="0" smtClean="0"/>
                  <a:t>/</a:t>
                </a:r>
                <a:r>
                  <a:rPr lang="zh-CN" altLang="en-US" dirty="0" smtClean="0"/>
                  <a:t>事件驱动的异质融合分析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跨网融合的深度分析与检索</a:t>
                </a:r>
                <a:endParaRPr lang="en-US" altLang="zh-CN" dirty="0" smtClean="0"/>
              </a:p>
              <a:p>
                <a:pPr lvl="2"/>
                <a:r>
                  <a:rPr lang="zh-CN" altLang="en-US" dirty="0" smtClean="0"/>
                  <a:t>不同的监控网络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移动通信</a:t>
                </a:r>
                <a:r>
                  <a:rPr lang="zh-CN" altLang="en-US" dirty="0" smtClean="0"/>
                  <a:t>网络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社交</a:t>
                </a:r>
                <a:r>
                  <a:rPr lang="zh-CN" altLang="en-US" dirty="0" smtClean="0"/>
                  <a:t>网络上传</a:t>
                </a:r>
                <a:endParaRPr lang="en-US" altLang="zh-CN" dirty="0" smtClean="0"/>
              </a:p>
              <a:p>
                <a:pPr lvl="1"/>
                <a:r>
                  <a:rPr lang="zh-CN" altLang="en-US" dirty="0">
                    <a:latin typeface="Cambria Math"/>
                  </a:rPr>
                  <a:t>查询</a:t>
                </a:r>
                <a:r>
                  <a:rPr lang="zh-CN" altLang="en-US" dirty="0" smtClean="0">
                    <a:latin typeface="Cambria Math"/>
                  </a:rPr>
                  <a:t>驱动</a:t>
                </a:r>
                <a:r>
                  <a:rPr lang="en-US" altLang="zh-CN" dirty="0" smtClean="0">
                    <a:sym typeface="Wingdings" pitchFamily="2" charset="2"/>
                  </a:rPr>
                  <a:t></a:t>
                </a:r>
                <a:r>
                  <a:rPr lang="zh-CN" altLang="en-US" dirty="0" smtClean="0">
                    <a:sym typeface="Wingdings" pitchFamily="2" charset="2"/>
                  </a:rPr>
                  <a:t>事件驱动</a:t>
                </a:r>
                <a:endParaRPr lang="en-US" altLang="zh-CN" b="0" dirty="0" smtClean="0">
                  <a:latin typeface="Cambria Math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/>
                      </a:rPr>
                      <m:t>𝑃</m:t>
                    </m:r>
                    <m:r>
                      <a:rPr lang="en-US" altLang="zh-CN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zh-CN" dirty="0" smtClean="0">
                    <a:sym typeface="Wingdings" pitchFamily="2" charset="2"/>
                  </a:rPr>
                  <a:t>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/>
                      </a:rPr>
                      <m:t>𝑃</m:t>
                    </m:r>
                    <m:r>
                      <a:rPr lang="en-US" altLang="zh-CN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i="1">
                            <a:latin typeface="Cambria Math"/>
                          </a:rPr>
                          <m:t>−</m:t>
                        </m:r>
                        <m:r>
                          <a:rPr lang="en-US" altLang="zh-CN" i="1">
                            <a:latin typeface="Cambria Math"/>
                          </a:rPr>
                          <m:t>𝑘</m:t>
                        </m:r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r>
                          <a:rPr lang="en-US" altLang="zh-CN" i="1">
                            <a:latin typeface="Cambria Math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/>
                      </a:rPr>
                      <m:t>)</m:t>
                    </m:r>
                  </m:oMath>
                </a14:m>
                <a:endParaRPr lang="en-US" altLang="zh-CN" dirty="0" smtClean="0"/>
              </a:p>
              <a:p>
                <a:pPr lvl="2"/>
                <a:r>
                  <a:rPr lang="zh-CN" altLang="en-US" dirty="0"/>
                  <a:t>预测</a:t>
                </a:r>
                <a:r>
                  <a:rPr lang="zh-CN" altLang="en-US" dirty="0" smtClean="0"/>
                  <a:t>，从</a:t>
                </a:r>
                <a:r>
                  <a:rPr lang="en-US" altLang="zh-CN" dirty="0" smtClean="0"/>
                  <a:t>”</a:t>
                </a:r>
                <a:r>
                  <a:rPr lang="zh-CN" altLang="en-US" dirty="0" smtClean="0"/>
                  <a:t>事后</a:t>
                </a:r>
                <a:r>
                  <a:rPr lang="en-US" altLang="zh-CN" dirty="0" smtClean="0"/>
                  <a:t>”</a:t>
                </a:r>
                <a:r>
                  <a:rPr lang="zh-CN" altLang="en-US" dirty="0" smtClean="0"/>
                  <a:t>向</a:t>
                </a:r>
                <a:r>
                  <a:rPr lang="en-US" altLang="zh-CN" dirty="0" smtClean="0"/>
                  <a:t>”</a:t>
                </a:r>
                <a:r>
                  <a:rPr lang="zh-CN" altLang="en-US" dirty="0" smtClean="0"/>
                  <a:t>事中</a:t>
                </a:r>
                <a:r>
                  <a:rPr lang="en-US" altLang="zh-CN" dirty="0" smtClean="0"/>
                  <a:t>”</a:t>
                </a:r>
                <a:r>
                  <a:rPr lang="zh-CN" altLang="en-US" dirty="0" smtClean="0"/>
                  <a:t>转移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异构</a:t>
                </a:r>
                <a:r>
                  <a:rPr lang="zh-CN" altLang="en-US" dirty="0"/>
                  <a:t>数据</a:t>
                </a:r>
                <a:r>
                  <a:rPr lang="en-US" altLang="zh-CN" dirty="0"/>
                  <a:t>(</a:t>
                </a:r>
                <a:r>
                  <a:rPr lang="en-US" dirty="0"/>
                  <a:t>Heterogeneous </a:t>
                </a:r>
                <a:r>
                  <a:rPr lang="en-US" dirty="0" smtClean="0"/>
                  <a:t/>
                </a:r>
                <a:br>
                  <a:rPr lang="en-US" dirty="0" smtClean="0"/>
                </a:br>
                <a:r>
                  <a:rPr lang="en-US" dirty="0" smtClean="0"/>
                  <a:t>data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融合与比对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异构：模态、传感器、场景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/>
                </a:r>
                <a:br>
                  <a:rPr lang="en-US" altLang="zh-CN" dirty="0" smtClean="0"/>
                </a:br>
                <a:r>
                  <a:rPr lang="zh-CN" altLang="en-US" dirty="0" smtClean="0"/>
                  <a:t>视角</a:t>
                </a:r>
                <a:r>
                  <a:rPr lang="zh-CN" altLang="en-US" dirty="0"/>
                  <a:t>、质量</a:t>
                </a:r>
                <a:r>
                  <a:rPr lang="en-US" altLang="zh-CN" dirty="0"/>
                  <a:t>… </a:t>
                </a:r>
              </a:p>
            </p:txBody>
          </p:sp>
        </mc:Choice>
        <mc:Fallback xmlns="">
          <p:sp>
            <p:nvSpPr>
              <p:cNvPr id="28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7088" y="1347788"/>
                <a:ext cx="7859712" cy="5095875"/>
              </a:xfrm>
              <a:blipFill rotWithShape="1">
                <a:blip r:embed="rId5"/>
                <a:stretch>
                  <a:fillRect l="-776" t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7077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8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5076056" y="1632992"/>
            <a:ext cx="3528392" cy="3816424"/>
          </a:xfrm>
          <a:prstGeom prst="roundRect">
            <a:avLst>
              <a:gd name="adj" fmla="val 4394"/>
            </a:avLst>
          </a:prstGeom>
          <a:blipFill>
            <a:blip r:embed="rId2"/>
            <a:tile tx="0" ty="0" sx="100000" sy="100000" flip="none" algn="tl"/>
          </a:blip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424309" y="2457192"/>
            <a:ext cx="2925531" cy="663977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397513" y="1711841"/>
            <a:ext cx="2952327" cy="637039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可能的研究内容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959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771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959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959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89387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178923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" name="矩形 3072"/>
          <p:cNvSpPr/>
          <p:nvPr/>
        </p:nvSpPr>
        <p:spPr>
          <a:xfrm>
            <a:off x="82758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104360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音视频数据时空对齐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93597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音视频数据的层次化</a:t>
            </a: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结构表示</a:t>
            </a: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89387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支持跨网多态应用的视音频高效编码与检索</a:t>
            </a:r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0645" y="1724878"/>
            <a:ext cx="263087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zh-CN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跨网络时间空间数据对齐的关系</a:t>
            </a:r>
            <a:r>
              <a:rPr lang="zh-TW" altLang="zh-CN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  <a:endParaRPr lang="zh-CN" altLang="en-US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214217" y="2469820"/>
            <a:ext cx="3390231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zh-CN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有限时空</a:t>
            </a:r>
            <a:r>
              <a:rPr lang="zh-TW" altLang="zh-CN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窗口</a:t>
            </a:r>
            <a:endParaRPr lang="en-US" altLang="zh-TW" b="0" dirty="0" smtClean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TW" altLang="zh-CN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TW" altLang="zh-CN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属性分析</a:t>
            </a:r>
            <a:endParaRPr lang="zh-CN" altLang="en-US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292080" y="3008000"/>
            <a:ext cx="685683" cy="646331"/>
          </a:xfrm>
          <a:prstGeom prst="rect">
            <a:avLst/>
          </a:prstGeom>
          <a:solidFill>
            <a:srgbClr val="00990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zh-CN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结构属性</a:t>
            </a:r>
            <a:endParaRPr lang="zh-CN" altLang="en-US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084168" y="3107075"/>
            <a:ext cx="72008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zh-CN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自然属性</a:t>
            </a:r>
            <a:endParaRPr lang="zh-CN" altLang="en-US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948264" y="3106319"/>
            <a:ext cx="720080" cy="646331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社会</a:t>
            </a:r>
            <a:r>
              <a:rPr lang="zh-TW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endParaRPr lang="zh-CN" altLang="en-US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752228" y="3027388"/>
            <a:ext cx="720080" cy="646331"/>
          </a:xfrm>
          <a:prstGeom prst="rect">
            <a:avLst/>
          </a:prstGeom>
          <a:solidFill>
            <a:srgbClr val="CC9900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TW" altLang="zh-CN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endParaRPr lang="zh-CN" altLang="en-US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33168" y="3845862"/>
            <a:ext cx="2952327" cy="682710"/>
            <a:chOff x="5433168" y="4227779"/>
            <a:chExt cx="2952327" cy="682710"/>
          </a:xfrm>
        </p:grpSpPr>
        <p:sp>
          <p:nvSpPr>
            <p:cNvPr id="38" name="椭圆 37"/>
            <p:cNvSpPr/>
            <p:nvPr/>
          </p:nvSpPr>
          <p:spPr>
            <a:xfrm>
              <a:off x="5433168" y="4227779"/>
              <a:ext cx="2952327" cy="67701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5400" cap="flat">
              <a:solidFill>
                <a:srgbClr val="9999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Arial Bold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433168" y="4264158"/>
              <a:ext cx="280831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0" dirty="0" smtClean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有限时间窗口的离散</a:t>
              </a:r>
              <a:endParaRPr lang="en-US" altLang="zh-CN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0" dirty="0" smtClean="0">
                  <a:solidFill>
                    <a:schemeClr val="accent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和连续性分析</a:t>
              </a:r>
              <a:endParaRPr lang="zh-CN" altLang="en-US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5392665" y="4614583"/>
            <a:ext cx="2952327" cy="718881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sym typeface="Arial Bold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5410479" y="4674715"/>
            <a:ext cx="280831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查询敏感与时空联动</a:t>
            </a:r>
            <a:endParaRPr lang="en-US" altLang="zh-CN" b="0" dirty="0" smtClean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的稀疏对齐方法</a:t>
            </a:r>
            <a:endParaRPr lang="zh-CN" altLang="en-US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上弧形箭头 48"/>
          <p:cNvSpPr/>
          <p:nvPr/>
        </p:nvSpPr>
        <p:spPr>
          <a:xfrm>
            <a:off x="4203757" y="2897818"/>
            <a:ext cx="872299" cy="270217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680739" y="5508693"/>
            <a:ext cx="2413012" cy="1180763"/>
            <a:chOff x="4730308" y="5551565"/>
            <a:chExt cx="2065772" cy="855556"/>
          </a:xfrm>
        </p:grpSpPr>
        <p:pic>
          <p:nvPicPr>
            <p:cNvPr id="50" name="Picture 15" descr="Fig5"/>
            <p:cNvPicPr/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76928" y="5551565"/>
              <a:ext cx="2019152" cy="6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" name="矩形 12"/>
            <p:cNvSpPr/>
            <p:nvPr/>
          </p:nvSpPr>
          <p:spPr>
            <a:xfrm>
              <a:off x="4730308" y="6126808"/>
              <a:ext cx="576064" cy="267609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Arial Bold"/>
                <a:sym typeface="Arial Bold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987570" y="6139512"/>
              <a:ext cx="744670" cy="267609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Arial Bold"/>
                <a:sym typeface="Arial Bold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580112" y="6168503"/>
              <a:ext cx="144016" cy="56105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Arial Bold"/>
                <a:sym typeface="Arial Bold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57564" y="5545303"/>
            <a:ext cx="1499940" cy="853551"/>
            <a:chOff x="7177088" y="5551565"/>
            <a:chExt cx="1391727" cy="697096"/>
          </a:xfrm>
        </p:grpSpPr>
        <p:pic>
          <p:nvPicPr>
            <p:cNvPr id="51" name="Picture 15" descr="Fig5"/>
            <p:cNvPicPr/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177088" y="5551565"/>
              <a:ext cx="1391727" cy="697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矩形 53"/>
            <p:cNvSpPr/>
            <p:nvPr/>
          </p:nvSpPr>
          <p:spPr>
            <a:xfrm>
              <a:off x="7236296" y="6101762"/>
              <a:ext cx="288032" cy="103259"/>
            </a:xfrm>
            <a:prstGeom prst="rect">
              <a:avLst/>
            </a:prstGeom>
            <a:solidFill>
              <a:schemeClr val="bg1"/>
            </a:solidFill>
            <a:ln w="2540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itchFamily="34" charset="-122"/>
                <a:ea typeface="微软雅黑" pitchFamily="34" charset="-122"/>
                <a:cs typeface="Arial Bold"/>
                <a:sym typeface="Arial Bold"/>
              </a:endParaRPr>
            </a:p>
          </p:txBody>
        </p:sp>
      </p:grp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672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xfrm>
            <a:off x="1204912" y="250824"/>
            <a:ext cx="7859712" cy="6588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3600" dirty="0" smtClean="0">
                <a:solidFill>
                  <a:srgbClr val="C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时间空间窗口分析</a:t>
            </a:r>
            <a:endParaRPr sz="3600" dirty="0">
              <a:solidFill>
                <a:srgbClr val="C00000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9548" y="2870469"/>
            <a:ext cx="2776663" cy="365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284952" y="6508020"/>
            <a:ext cx="144016" cy="28414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9328" y="6508020"/>
            <a:ext cx="144016" cy="28414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43864" y="6498068"/>
            <a:ext cx="144016" cy="28414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909768" y="6523468"/>
            <a:ext cx="144016" cy="284148"/>
          </a:xfrm>
          <a:prstGeom prst="rect">
            <a:avLst/>
          </a:prstGeom>
          <a:solidFill>
            <a:schemeClr val="bg1"/>
          </a:solid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 Bold"/>
              <a:ea typeface="Arial Bold"/>
              <a:cs typeface="Arial Bold"/>
              <a:sym typeface="Arial 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有限时空窗口分析</a:t>
                </a:r>
                <a:endParaRPr lang="en-US" altLang="zh-CN" dirty="0"/>
              </a:p>
              <a:p>
                <a:pPr lvl="1"/>
                <a:r>
                  <a:rPr lang="zh-CN" altLang="en-US" dirty="0"/>
                  <a:t>有限连续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lim>
                        </m:limLow>
                      </m:fName>
                      <m:e>
                        <m:r>
                          <a:rPr lang="en-US" altLang="zh-CN" i="1">
                            <a:latin typeface="Cambria Math"/>
                          </a:rPr>
                          <m:t>𝑃</m:t>
                        </m:r>
                        <m:r>
                          <a:rPr lang="en-US" altLang="zh-CN" i="1"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  <m:r>
                          <a:rPr lang="en-US" altLang="zh-CN" i="1">
                            <a:latin typeface="Cambria Math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)</m:t>
                        </m:r>
                      </m:e>
                    </m:func>
                    <m:r>
                      <a:rPr lang="en-US" altLang="zh-CN" i="1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altLang="zh-C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zh-CN" altLang="en-US" dirty="0"/>
                  <a:t>有限离散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/>
                          </a:rPr>
                        </m:ctrlPr>
                      </m:funcPr>
                      <m:fName>
                        <m:func>
                          <m:func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i="1">
                                    <a:latin typeface="Cambria Math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limLow>
                              <m:limLow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lim>
                            </m:limLow>
                          </m:e>
                        </m:func>
                      </m:fName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i="1"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𝑃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𝑋</m:t>
                            </m:r>
                            <m:r>
                              <a:rPr lang="en-US" altLang="zh-CN" i="1">
                                <a:latin typeface="Cambria Math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e>
                    </m:func>
                    <m:r>
                      <a:rPr lang="en-US" altLang="zh-CN" i="1">
                        <a:latin typeface="Cambria Math"/>
                        <a:ea typeface="Cambria Math"/>
                      </a:rPr>
                      <m:t>∝</m:t>
                    </m:r>
                    <m:r>
                      <a:rPr lang="en-US" altLang="zh-CN" i="1"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altLang="zh-CN" i="1">
                            <a:latin typeface="Cambria Math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/>
                          </a:rPr>
                          <m:t>𝑋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776" t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1366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5076056" y="2769679"/>
            <a:ext cx="3888432" cy="1717277"/>
          </a:xfrm>
          <a:prstGeom prst="roundRect">
            <a:avLst>
              <a:gd name="adj" fmla="val 4394"/>
            </a:avLst>
          </a:prstGeom>
          <a:blipFill>
            <a:blip r:embed="rId2"/>
            <a:tile tx="0" ty="0" sx="100000" sy="100000" flip="none" algn="tl"/>
          </a:blip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分层传输与隐私保护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图像视频信号与特征协同的层次化表示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图像视频关联数据的结构化</a:t>
            </a: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表示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</p:txBody>
      </p:sp>
      <p:sp>
        <p:nvSpPr>
          <p:cNvPr id="632" name="Shape 6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smtClean="0"/>
              <a:t>可能的研究内容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89959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771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959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959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89387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178923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" name="矩形 3072"/>
          <p:cNvSpPr/>
          <p:nvPr/>
        </p:nvSpPr>
        <p:spPr>
          <a:xfrm>
            <a:off x="82758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104360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音视频数据时空对齐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93597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音视频数据的层次化结构表示建模与学习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89387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支持跨网多态应用的视音频高效索引与检索</a:t>
            </a:r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上弧形箭头 48"/>
          <p:cNvSpPr/>
          <p:nvPr/>
        </p:nvSpPr>
        <p:spPr>
          <a:xfrm>
            <a:off x="4203757" y="3782349"/>
            <a:ext cx="872299" cy="270217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2417" y="4516453"/>
            <a:ext cx="4112071" cy="178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8800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>
            <a:spLocks noGrp="1"/>
          </p:cNvSpPr>
          <p:nvPr>
            <p:ph type="title"/>
          </p:nvPr>
        </p:nvSpPr>
        <p:spPr>
          <a:xfrm>
            <a:off x="1204912" y="250824"/>
            <a:ext cx="7859712" cy="65881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 dirty="0" err="1" smtClean="0">
                <a:solidFill>
                  <a:srgbClr val="C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视觉感知的层次</a:t>
            </a:r>
            <a:r>
              <a:rPr lang="zh-CN" altLang="en-US" sz="3600" dirty="0" smtClean="0">
                <a:solidFill>
                  <a:srgbClr val="C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化表示与建模</a:t>
            </a:r>
            <a:endParaRPr sz="3600" dirty="0">
              <a:solidFill>
                <a:srgbClr val="C00000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2" name="Shape 672"/>
          <p:cNvSpPr/>
          <p:nvPr/>
        </p:nvSpPr>
        <p:spPr>
          <a:xfrm>
            <a:off x="802497" y="2170042"/>
            <a:ext cx="7920002" cy="1"/>
          </a:xfrm>
          <a:prstGeom prst="line">
            <a:avLst/>
          </a:prstGeom>
          <a:ln w="12700">
            <a:solidFill>
              <a:srgbClr val="0D0D0D"/>
            </a:solidFill>
            <a:prstDash val="dash"/>
          </a:ln>
        </p:spPr>
        <p:txBody>
          <a:bodyPr lIns="0" tIns="0" rIns="0" bIns="0" anchor="ctr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grpSp>
        <p:nvGrpSpPr>
          <p:cNvPr id="685" name="Group 685"/>
          <p:cNvGrpSpPr/>
          <p:nvPr/>
        </p:nvGrpSpPr>
        <p:grpSpPr>
          <a:xfrm>
            <a:off x="2737958" y="1737611"/>
            <a:ext cx="5301853" cy="325884"/>
            <a:chOff x="0" y="0"/>
            <a:chExt cx="5301852" cy="325882"/>
          </a:xfrm>
        </p:grpSpPr>
        <p:grpSp>
          <p:nvGrpSpPr>
            <p:cNvPr id="675" name="Group 675"/>
            <p:cNvGrpSpPr/>
            <p:nvPr/>
          </p:nvGrpSpPr>
          <p:grpSpPr>
            <a:xfrm>
              <a:off x="0" y="-1"/>
              <a:ext cx="900001" cy="325884"/>
              <a:chOff x="0" y="0"/>
              <a:chExt cx="900000" cy="325882"/>
            </a:xfrm>
          </p:grpSpPr>
          <p:sp>
            <p:nvSpPr>
              <p:cNvPr id="673" name="Shape 673"/>
              <p:cNvSpPr/>
              <p:nvPr/>
            </p:nvSpPr>
            <p:spPr>
              <a:xfrm>
                <a:off x="0" y="18941"/>
                <a:ext cx="900001" cy="28800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74" name="Shape 674"/>
              <p:cNvSpPr/>
              <p:nvPr/>
            </p:nvSpPr>
            <p:spPr>
              <a:xfrm>
                <a:off x="14058" y="0"/>
                <a:ext cx="871884" cy="32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0000CC"/>
                    </a:solidFill>
                  </a:rPr>
                  <a:t>商场</a:t>
                </a:r>
              </a:p>
            </p:txBody>
          </p:sp>
        </p:grpSp>
        <p:grpSp>
          <p:nvGrpSpPr>
            <p:cNvPr id="678" name="Group 678"/>
            <p:cNvGrpSpPr/>
            <p:nvPr/>
          </p:nvGrpSpPr>
          <p:grpSpPr>
            <a:xfrm>
              <a:off x="1538087" y="-1"/>
              <a:ext cx="900002" cy="325884"/>
              <a:chOff x="0" y="0"/>
              <a:chExt cx="900000" cy="325882"/>
            </a:xfrm>
          </p:grpSpPr>
          <p:sp>
            <p:nvSpPr>
              <p:cNvPr id="676" name="Shape 676"/>
              <p:cNvSpPr/>
              <p:nvPr/>
            </p:nvSpPr>
            <p:spPr>
              <a:xfrm>
                <a:off x="0" y="18941"/>
                <a:ext cx="900001" cy="28800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77" name="Shape 677"/>
              <p:cNvSpPr/>
              <p:nvPr/>
            </p:nvSpPr>
            <p:spPr>
              <a:xfrm>
                <a:off x="14058" y="0"/>
                <a:ext cx="871884" cy="32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0000CC"/>
                    </a:solidFill>
                  </a:rPr>
                  <a:t>生物</a:t>
                </a:r>
              </a:p>
            </p:txBody>
          </p:sp>
        </p:grpSp>
        <p:grpSp>
          <p:nvGrpSpPr>
            <p:cNvPr id="681" name="Group 681"/>
            <p:cNvGrpSpPr/>
            <p:nvPr/>
          </p:nvGrpSpPr>
          <p:grpSpPr>
            <a:xfrm>
              <a:off x="2978248" y="-1"/>
              <a:ext cx="900001" cy="325884"/>
              <a:chOff x="0" y="0"/>
              <a:chExt cx="900000" cy="325882"/>
            </a:xfrm>
          </p:grpSpPr>
          <p:sp>
            <p:nvSpPr>
              <p:cNvPr id="679" name="Shape 679"/>
              <p:cNvSpPr/>
              <p:nvPr/>
            </p:nvSpPr>
            <p:spPr>
              <a:xfrm>
                <a:off x="0" y="18941"/>
                <a:ext cx="900001" cy="28800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80" name="Shape 680"/>
              <p:cNvSpPr/>
              <p:nvPr/>
            </p:nvSpPr>
            <p:spPr>
              <a:xfrm>
                <a:off x="14058" y="0"/>
                <a:ext cx="871884" cy="32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0000CC"/>
                    </a:solidFill>
                  </a:rPr>
                  <a:t>街道</a:t>
                </a:r>
              </a:p>
            </p:txBody>
          </p:sp>
        </p:grpSp>
        <p:grpSp>
          <p:nvGrpSpPr>
            <p:cNvPr id="684" name="Group 684"/>
            <p:cNvGrpSpPr/>
            <p:nvPr/>
          </p:nvGrpSpPr>
          <p:grpSpPr>
            <a:xfrm>
              <a:off x="4401852" y="-1"/>
              <a:ext cx="900001" cy="325884"/>
              <a:chOff x="0" y="0"/>
              <a:chExt cx="900000" cy="325882"/>
            </a:xfrm>
          </p:grpSpPr>
          <p:sp>
            <p:nvSpPr>
              <p:cNvPr id="682" name="Shape 682"/>
              <p:cNvSpPr/>
              <p:nvPr/>
            </p:nvSpPr>
            <p:spPr>
              <a:xfrm>
                <a:off x="0" y="18941"/>
                <a:ext cx="900001" cy="288001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83" name="Shape 683"/>
              <p:cNvSpPr/>
              <p:nvPr/>
            </p:nvSpPr>
            <p:spPr>
              <a:xfrm>
                <a:off x="14058" y="0"/>
                <a:ext cx="871884" cy="325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b="0">
                    <a:solidFill>
                      <a:srgbClr val="000000"/>
                    </a:solidFill>
                  </a:defRPr>
                </a:pPr>
                <a:r>
                  <a:rPr b="1">
                    <a:solidFill>
                      <a:srgbClr val="0000CC"/>
                    </a:solidFill>
                  </a:rPr>
                  <a:t>景观</a:t>
                </a:r>
              </a:p>
            </p:txBody>
          </p:sp>
        </p:grpSp>
      </p:grpSp>
      <p:sp>
        <p:nvSpPr>
          <p:cNvPr id="686" name="Shape 686"/>
          <p:cNvSpPr/>
          <p:nvPr/>
        </p:nvSpPr>
        <p:spPr>
          <a:xfrm>
            <a:off x="1039875" y="1710331"/>
            <a:ext cx="561341" cy="325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0000CC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>
              <a:defRPr b="0">
                <a:solidFill>
                  <a:srgbClr val="000000"/>
                </a:solidFill>
              </a:defRPr>
            </a:pPr>
            <a:r>
              <a:rPr b="1">
                <a:solidFill>
                  <a:srgbClr val="0000CC"/>
                </a:solidFill>
              </a:rPr>
              <a:t>场景</a:t>
            </a:r>
          </a:p>
        </p:txBody>
      </p:sp>
      <p:grpSp>
        <p:nvGrpSpPr>
          <p:cNvPr id="694" name="Group 694"/>
          <p:cNvGrpSpPr/>
          <p:nvPr/>
        </p:nvGrpSpPr>
        <p:grpSpPr>
          <a:xfrm>
            <a:off x="3132831" y="2070370"/>
            <a:ext cx="4429296" cy="309651"/>
            <a:chOff x="0" y="0"/>
            <a:chExt cx="4429295" cy="309649"/>
          </a:xfrm>
        </p:grpSpPr>
        <p:sp>
          <p:nvSpPr>
            <p:cNvPr id="687" name="Shape 687"/>
            <p:cNvSpPr/>
            <p:nvPr/>
          </p:nvSpPr>
          <p:spPr>
            <a:xfrm flipH="1">
              <a:off x="0" y="5926"/>
              <a:ext cx="1" cy="3037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1551977" y="12094"/>
              <a:ext cx="1" cy="29755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 flipH="1">
              <a:off x="0" y="0"/>
              <a:ext cx="3026092" cy="3096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3026091" y="0"/>
              <a:ext cx="1" cy="3096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4429295" y="5882"/>
              <a:ext cx="1" cy="30376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1551977" y="12093"/>
              <a:ext cx="2877319" cy="2975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3026091" y="0"/>
              <a:ext cx="1403205" cy="3096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707" name="Group 707"/>
          <p:cNvGrpSpPr/>
          <p:nvPr/>
        </p:nvGrpSpPr>
        <p:grpSpPr>
          <a:xfrm>
            <a:off x="2772830" y="2380020"/>
            <a:ext cx="5149297" cy="360001"/>
            <a:chOff x="0" y="0"/>
            <a:chExt cx="5149295" cy="359999"/>
          </a:xfrm>
        </p:grpSpPr>
        <p:grpSp>
          <p:nvGrpSpPr>
            <p:cNvPr id="697" name="Group 697"/>
            <p:cNvGrpSpPr/>
            <p:nvPr/>
          </p:nvGrpSpPr>
          <p:grpSpPr>
            <a:xfrm>
              <a:off x="-1" y="0"/>
              <a:ext cx="720001" cy="360000"/>
              <a:chOff x="0" y="0"/>
              <a:chExt cx="719999" cy="359999"/>
            </a:xfrm>
          </p:grpSpPr>
          <p:sp>
            <p:nvSpPr>
              <p:cNvPr id="695" name="Shape 695"/>
              <p:cNvSpPr/>
              <p:nvPr/>
            </p:nvSpPr>
            <p:spPr>
              <a:xfrm>
                <a:off x="0" y="0"/>
                <a:ext cx="720000" cy="36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96" name="Shape 696"/>
              <p:cNvSpPr/>
              <p:nvPr/>
            </p:nvSpPr>
            <p:spPr>
              <a:xfrm>
                <a:off x="52719" y="35727"/>
                <a:ext cx="614562" cy="288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600" b="1">
                    <a:solidFill>
                      <a:srgbClr val="0000CC"/>
                    </a:solidFill>
                  </a:rPr>
                  <a:t>行人</a:t>
                </a:r>
              </a:p>
            </p:txBody>
          </p:sp>
        </p:grpSp>
        <p:grpSp>
          <p:nvGrpSpPr>
            <p:cNvPr id="700" name="Group 700"/>
            <p:cNvGrpSpPr/>
            <p:nvPr/>
          </p:nvGrpSpPr>
          <p:grpSpPr>
            <a:xfrm>
              <a:off x="1551976" y="0"/>
              <a:ext cx="720001" cy="360000"/>
              <a:chOff x="0" y="0"/>
              <a:chExt cx="719999" cy="359999"/>
            </a:xfrm>
          </p:grpSpPr>
          <p:sp>
            <p:nvSpPr>
              <p:cNvPr id="698" name="Shape 698"/>
              <p:cNvSpPr/>
              <p:nvPr/>
            </p:nvSpPr>
            <p:spPr>
              <a:xfrm>
                <a:off x="0" y="0"/>
                <a:ext cx="720000" cy="36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699" name="Shape 699"/>
              <p:cNvSpPr/>
              <p:nvPr/>
            </p:nvSpPr>
            <p:spPr>
              <a:xfrm>
                <a:off x="52719" y="35727"/>
                <a:ext cx="614562" cy="288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600" b="1">
                    <a:solidFill>
                      <a:srgbClr val="0000CC"/>
                    </a:solidFill>
                  </a:rPr>
                  <a:t>蝴蝶</a:t>
                </a:r>
              </a:p>
            </p:txBody>
          </p:sp>
        </p:grpSp>
        <p:grpSp>
          <p:nvGrpSpPr>
            <p:cNvPr id="703" name="Group 703"/>
            <p:cNvGrpSpPr/>
            <p:nvPr/>
          </p:nvGrpSpPr>
          <p:grpSpPr>
            <a:xfrm>
              <a:off x="3026091" y="0"/>
              <a:ext cx="720001" cy="360000"/>
              <a:chOff x="0" y="0"/>
              <a:chExt cx="719999" cy="359999"/>
            </a:xfrm>
          </p:grpSpPr>
          <p:sp>
            <p:nvSpPr>
              <p:cNvPr id="701" name="Shape 701"/>
              <p:cNvSpPr/>
              <p:nvPr/>
            </p:nvSpPr>
            <p:spPr>
              <a:xfrm>
                <a:off x="0" y="0"/>
                <a:ext cx="720000" cy="36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702" name="Shape 702"/>
              <p:cNvSpPr/>
              <p:nvPr/>
            </p:nvSpPr>
            <p:spPr>
              <a:xfrm>
                <a:off x="52719" y="35727"/>
                <a:ext cx="614562" cy="288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600" b="1">
                    <a:solidFill>
                      <a:srgbClr val="0000CC"/>
                    </a:solidFill>
                  </a:rPr>
                  <a:t>汽车</a:t>
                </a:r>
              </a:p>
            </p:txBody>
          </p:sp>
        </p:grpSp>
        <p:grpSp>
          <p:nvGrpSpPr>
            <p:cNvPr id="706" name="Group 706"/>
            <p:cNvGrpSpPr/>
            <p:nvPr/>
          </p:nvGrpSpPr>
          <p:grpSpPr>
            <a:xfrm>
              <a:off x="4429295" y="0"/>
              <a:ext cx="720001" cy="360000"/>
              <a:chOff x="0" y="0"/>
              <a:chExt cx="719999" cy="359999"/>
            </a:xfrm>
          </p:grpSpPr>
          <p:sp>
            <p:nvSpPr>
              <p:cNvPr id="704" name="Shape 704"/>
              <p:cNvSpPr/>
              <p:nvPr/>
            </p:nvSpPr>
            <p:spPr>
              <a:xfrm>
                <a:off x="0" y="0"/>
                <a:ext cx="720000" cy="3600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705" name="Shape 705"/>
              <p:cNvSpPr/>
              <p:nvPr/>
            </p:nvSpPr>
            <p:spPr>
              <a:xfrm>
                <a:off x="52719" y="35727"/>
                <a:ext cx="614562" cy="2885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6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600" b="1">
                    <a:solidFill>
                      <a:srgbClr val="0000CC"/>
                    </a:solidFill>
                  </a:rPr>
                  <a:t>树</a:t>
                </a:r>
              </a:p>
            </p:txBody>
          </p:sp>
        </p:grpSp>
      </p:grpSp>
      <p:grpSp>
        <p:nvGrpSpPr>
          <p:cNvPr id="825" name="Group 825"/>
          <p:cNvGrpSpPr/>
          <p:nvPr/>
        </p:nvGrpSpPr>
        <p:grpSpPr>
          <a:xfrm>
            <a:off x="1991217" y="3004068"/>
            <a:ext cx="6336625" cy="866503"/>
            <a:chOff x="0" y="0"/>
            <a:chExt cx="6336623" cy="866501"/>
          </a:xfrm>
        </p:grpSpPr>
        <p:grpSp>
          <p:nvGrpSpPr>
            <p:cNvPr id="717" name="Group 717"/>
            <p:cNvGrpSpPr/>
            <p:nvPr/>
          </p:nvGrpSpPr>
          <p:grpSpPr>
            <a:xfrm>
              <a:off x="1512088" y="326502"/>
              <a:ext cx="250575" cy="540000"/>
              <a:chOff x="0" y="0"/>
              <a:chExt cx="250573" cy="539999"/>
            </a:xfrm>
          </p:grpSpPr>
          <p:grpSp>
            <p:nvGrpSpPr>
              <p:cNvPr id="710" name="Group 710" descr="E:\Doc\申请\NSFC重大项目\3rd\images\pedestrian\back.jpg"/>
              <p:cNvGrpSpPr/>
              <p:nvPr/>
            </p:nvGrpSpPr>
            <p:grpSpPr>
              <a:xfrm>
                <a:off x="52936" y="0"/>
                <a:ext cx="197638" cy="494095"/>
                <a:chOff x="0" y="0"/>
                <a:chExt cx="197637" cy="494094"/>
              </a:xfrm>
            </p:grpSpPr>
            <p:sp>
              <p:nvSpPr>
                <p:cNvPr id="708" name="Shape 708"/>
                <p:cNvSpPr/>
                <p:nvPr/>
              </p:nvSpPr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09" name="image71.jp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13" name="Group 713" descr="E:\Doc\申请\NSFC重大项目\3rd\images\pedestrian\back.jpg"/>
              <p:cNvGrpSpPr/>
              <p:nvPr/>
            </p:nvGrpSpPr>
            <p:grpSpPr>
              <a:xfrm>
                <a:off x="26295" y="23347"/>
                <a:ext cx="197638" cy="494096"/>
                <a:chOff x="0" y="0"/>
                <a:chExt cx="197637" cy="494094"/>
              </a:xfrm>
            </p:grpSpPr>
            <p:sp>
              <p:nvSpPr>
                <p:cNvPr id="711" name="Shape 711"/>
                <p:cNvSpPr/>
                <p:nvPr/>
              </p:nvSpPr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12" name="image71.jp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16" name="Group 716" descr="E:\Doc\申请\NSFC重大项目\3rd\images\pedestrian\back.jpg"/>
              <p:cNvGrpSpPr/>
              <p:nvPr/>
            </p:nvGrpSpPr>
            <p:grpSpPr>
              <a:xfrm>
                <a:off x="0" y="45905"/>
                <a:ext cx="197638" cy="494095"/>
                <a:chOff x="0" y="0"/>
                <a:chExt cx="197637" cy="494094"/>
              </a:xfrm>
            </p:grpSpPr>
            <p:sp>
              <p:nvSpPr>
                <p:cNvPr id="714" name="Shape 714"/>
                <p:cNvSpPr/>
                <p:nvPr/>
              </p:nvSpPr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15" name="image71.jpg"/>
                <p:cNvPicPr/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197638" cy="49409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27" name="Group 727"/>
            <p:cNvGrpSpPr/>
            <p:nvPr/>
          </p:nvGrpSpPr>
          <p:grpSpPr>
            <a:xfrm>
              <a:off x="150106" y="326501"/>
              <a:ext cx="220625" cy="540001"/>
              <a:chOff x="0" y="0"/>
              <a:chExt cx="220624" cy="539999"/>
            </a:xfrm>
          </p:grpSpPr>
          <p:grpSp>
            <p:nvGrpSpPr>
              <p:cNvPr id="720" name="Group 720" descr="E:\Doc\申请\NSFC重大项目\3rd\images\pedestrian\front.jpg"/>
              <p:cNvGrpSpPr/>
              <p:nvPr/>
            </p:nvGrpSpPr>
            <p:grpSpPr>
              <a:xfrm>
                <a:off x="44416" y="-1"/>
                <a:ext cx="176209" cy="496138"/>
                <a:chOff x="0" y="0"/>
                <a:chExt cx="176207" cy="496136"/>
              </a:xfrm>
            </p:grpSpPr>
            <p:sp>
              <p:nvSpPr>
                <p:cNvPr id="718" name="Shape 718"/>
                <p:cNvSpPr/>
                <p:nvPr/>
              </p:nvSpPr>
              <p:spPr>
                <a:xfrm>
                  <a:off x="0" y="0"/>
                  <a:ext cx="176208" cy="496137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19" name="image72.jpg"/>
                <p:cNvPicPr/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-1"/>
                  <a:ext cx="176208" cy="496138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23" name="Group 723" descr="E:\Doc\申请\NSFC重大项目\3rd\images\pedestrian\front.jpg"/>
              <p:cNvGrpSpPr/>
              <p:nvPr/>
            </p:nvGrpSpPr>
            <p:grpSpPr>
              <a:xfrm>
                <a:off x="21393" y="23028"/>
                <a:ext cx="176209" cy="496138"/>
                <a:chOff x="0" y="0"/>
                <a:chExt cx="176207" cy="496136"/>
              </a:xfrm>
            </p:grpSpPr>
            <p:sp>
              <p:nvSpPr>
                <p:cNvPr id="721" name="Shape 721"/>
                <p:cNvSpPr/>
                <p:nvPr/>
              </p:nvSpPr>
              <p:spPr>
                <a:xfrm>
                  <a:off x="0" y="0"/>
                  <a:ext cx="176208" cy="496137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22" name="image72.jpg"/>
                <p:cNvPicPr/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-1"/>
                  <a:ext cx="176208" cy="496138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26" name="Group 726" descr="E:\Doc\申请\NSFC重大项目\3rd\images\pedestrian\front.jpg"/>
              <p:cNvGrpSpPr/>
              <p:nvPr/>
            </p:nvGrpSpPr>
            <p:grpSpPr>
              <a:xfrm>
                <a:off x="0" y="43863"/>
                <a:ext cx="176208" cy="496137"/>
                <a:chOff x="0" y="0"/>
                <a:chExt cx="176207" cy="496136"/>
              </a:xfrm>
            </p:grpSpPr>
            <p:sp>
              <p:nvSpPr>
                <p:cNvPr id="724" name="Shape 724"/>
                <p:cNvSpPr/>
                <p:nvPr/>
              </p:nvSpPr>
              <p:spPr>
                <a:xfrm>
                  <a:off x="0" y="0"/>
                  <a:ext cx="176208" cy="496137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25" name="image72.jpg"/>
                <p:cNvPicPr/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-1"/>
                  <a:ext cx="176208" cy="496138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37" name="Group 737"/>
            <p:cNvGrpSpPr/>
            <p:nvPr/>
          </p:nvGrpSpPr>
          <p:grpSpPr>
            <a:xfrm>
              <a:off x="792008" y="326501"/>
              <a:ext cx="288001" cy="540001"/>
              <a:chOff x="0" y="0"/>
              <a:chExt cx="287999" cy="539999"/>
            </a:xfrm>
          </p:grpSpPr>
          <p:grpSp>
            <p:nvGrpSpPr>
              <p:cNvPr id="730" name="Group 730" descr="E:\Doc\申请\NSFC重大项目\3rd\images\pedestrian\side.jpg"/>
              <p:cNvGrpSpPr/>
              <p:nvPr/>
            </p:nvGrpSpPr>
            <p:grpSpPr>
              <a:xfrm>
                <a:off x="60575" y="-1"/>
                <a:ext cx="227426" cy="480116"/>
                <a:chOff x="0" y="0"/>
                <a:chExt cx="227424" cy="480114"/>
              </a:xfrm>
            </p:grpSpPr>
            <p:sp>
              <p:nvSpPr>
                <p:cNvPr id="728" name="Shape 728"/>
                <p:cNvSpPr/>
                <p:nvPr/>
              </p:nvSpPr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29" name="image73.jpg"/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33" name="Group 733" descr="E:\Doc\申请\NSFC重大项目\3rd\images\pedestrian\side.jpg"/>
              <p:cNvGrpSpPr/>
              <p:nvPr/>
            </p:nvGrpSpPr>
            <p:grpSpPr>
              <a:xfrm>
                <a:off x="30381" y="31032"/>
                <a:ext cx="227426" cy="480115"/>
                <a:chOff x="0" y="0"/>
                <a:chExt cx="227424" cy="480114"/>
              </a:xfrm>
            </p:grpSpPr>
            <p:sp>
              <p:nvSpPr>
                <p:cNvPr id="731" name="Shape 731"/>
                <p:cNvSpPr/>
                <p:nvPr/>
              </p:nvSpPr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32" name="image73.jpg"/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36" name="Group 736" descr="E:\Doc\申请\NSFC重大项目\3rd\images\pedestrian\side.jpg"/>
              <p:cNvGrpSpPr/>
              <p:nvPr/>
            </p:nvGrpSpPr>
            <p:grpSpPr>
              <a:xfrm>
                <a:off x="0" y="59885"/>
                <a:ext cx="227425" cy="480115"/>
                <a:chOff x="0" y="0"/>
                <a:chExt cx="227424" cy="480114"/>
              </a:xfrm>
            </p:grpSpPr>
            <p:sp>
              <p:nvSpPr>
                <p:cNvPr id="734" name="Shape 734"/>
                <p:cNvSpPr/>
                <p:nvPr/>
              </p:nvSpPr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35" name="image73.jpg"/>
                <p:cNvPicPr/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227425" cy="480115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40" name="Group 740"/>
            <p:cNvGrpSpPr/>
            <p:nvPr/>
          </p:nvGrpSpPr>
          <p:grpSpPr>
            <a:xfrm>
              <a:off x="-1" y="2406"/>
              <a:ext cx="576002" cy="288000"/>
              <a:chOff x="0" y="0"/>
              <a:chExt cx="576000" cy="287999"/>
            </a:xfrm>
          </p:grpSpPr>
          <p:sp>
            <p:nvSpPr>
              <p:cNvPr id="738" name="Shape 738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739" name="Shape 739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前面</a:t>
                </a:r>
              </a:p>
            </p:txBody>
          </p:sp>
        </p:grpSp>
        <p:grpSp>
          <p:nvGrpSpPr>
            <p:cNvPr id="743" name="Group 743"/>
            <p:cNvGrpSpPr/>
            <p:nvPr/>
          </p:nvGrpSpPr>
          <p:grpSpPr>
            <a:xfrm>
              <a:off x="647991" y="2406"/>
              <a:ext cx="576002" cy="288000"/>
              <a:chOff x="0" y="0"/>
              <a:chExt cx="576000" cy="287999"/>
            </a:xfrm>
          </p:grpSpPr>
          <p:sp>
            <p:nvSpPr>
              <p:cNvPr id="741" name="Shape 741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742" name="Shape 742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侧面</a:t>
                </a:r>
              </a:p>
            </p:txBody>
          </p:sp>
        </p:grpSp>
        <p:grpSp>
          <p:nvGrpSpPr>
            <p:cNvPr id="746" name="Group 746"/>
            <p:cNvGrpSpPr/>
            <p:nvPr/>
          </p:nvGrpSpPr>
          <p:grpSpPr>
            <a:xfrm>
              <a:off x="1368072" y="2406"/>
              <a:ext cx="576001" cy="288000"/>
              <a:chOff x="0" y="0"/>
              <a:chExt cx="576000" cy="287999"/>
            </a:xfrm>
          </p:grpSpPr>
          <p:sp>
            <p:nvSpPr>
              <p:cNvPr id="744" name="Shape 744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745" name="Shape 745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背面</a:t>
                </a:r>
              </a:p>
            </p:txBody>
          </p:sp>
        </p:grpSp>
        <p:grpSp>
          <p:nvGrpSpPr>
            <p:cNvPr id="756" name="Group 756"/>
            <p:cNvGrpSpPr/>
            <p:nvPr/>
          </p:nvGrpSpPr>
          <p:grpSpPr>
            <a:xfrm>
              <a:off x="2116815" y="434501"/>
              <a:ext cx="461701" cy="324001"/>
              <a:chOff x="0" y="0"/>
              <a:chExt cx="461700" cy="323999"/>
            </a:xfrm>
          </p:grpSpPr>
          <p:grpSp>
            <p:nvGrpSpPr>
              <p:cNvPr id="749" name="Group 749" descr="E:\Doc\申请\NSFC重大项目\3rd\images\butterfly\openwing\1.jpg"/>
              <p:cNvGrpSpPr/>
              <p:nvPr/>
            </p:nvGrpSpPr>
            <p:grpSpPr>
              <a:xfrm>
                <a:off x="65130" y="-1"/>
                <a:ext cx="396571" cy="280719"/>
                <a:chOff x="0" y="0"/>
                <a:chExt cx="396569" cy="280717"/>
              </a:xfrm>
            </p:grpSpPr>
            <p:sp>
              <p:nvSpPr>
                <p:cNvPr id="747" name="Shape 747"/>
                <p:cNvSpPr/>
                <p:nvPr/>
              </p:nvSpPr>
              <p:spPr>
                <a:xfrm>
                  <a:off x="0" y="0"/>
                  <a:ext cx="396570" cy="280718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48" name="image74.jpg"/>
                <p:cNvPicPr/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396570" cy="280718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52" name="Group 752" descr="E:\Doc\申请\NSFC重大项目\3rd\images\butterfly\openwing\2.jpg"/>
              <p:cNvGrpSpPr/>
              <p:nvPr/>
            </p:nvGrpSpPr>
            <p:grpSpPr>
              <a:xfrm>
                <a:off x="64885" y="21760"/>
                <a:ext cx="361164" cy="280719"/>
                <a:chOff x="0" y="0"/>
                <a:chExt cx="361162" cy="280717"/>
              </a:xfrm>
            </p:grpSpPr>
            <p:sp>
              <p:nvSpPr>
                <p:cNvPr id="750" name="Shape 750"/>
                <p:cNvSpPr/>
                <p:nvPr/>
              </p:nvSpPr>
              <p:spPr>
                <a:xfrm>
                  <a:off x="0" y="0"/>
                  <a:ext cx="361163" cy="280718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51" name="image75.jpg"/>
                <p:cNvPicPr/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-1"/>
                  <a:ext cx="361163" cy="280719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55" name="Group 755" descr="E:\Doc\申请\NSFC重大项目\3rd\images\butterfly\openwing\3.jpg"/>
              <p:cNvGrpSpPr/>
              <p:nvPr/>
            </p:nvGrpSpPr>
            <p:grpSpPr>
              <a:xfrm>
                <a:off x="-1" y="43282"/>
                <a:ext cx="396009" cy="280718"/>
                <a:chOff x="0" y="0"/>
                <a:chExt cx="396007" cy="280717"/>
              </a:xfrm>
            </p:grpSpPr>
            <p:sp>
              <p:nvSpPr>
                <p:cNvPr id="753" name="Shape 753"/>
                <p:cNvSpPr/>
                <p:nvPr/>
              </p:nvSpPr>
              <p:spPr>
                <a:xfrm>
                  <a:off x="0" y="0"/>
                  <a:ext cx="396008" cy="280718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54" name="image76.jpg"/>
                <p:cNvPicPr/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-1"/>
                  <a:ext cx="396009" cy="280719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66" name="Group 766"/>
            <p:cNvGrpSpPr/>
            <p:nvPr/>
          </p:nvGrpSpPr>
          <p:grpSpPr>
            <a:xfrm>
              <a:off x="2901219" y="416501"/>
              <a:ext cx="395676" cy="360001"/>
              <a:chOff x="0" y="0"/>
              <a:chExt cx="395674" cy="359999"/>
            </a:xfrm>
          </p:grpSpPr>
          <p:grpSp>
            <p:nvGrpSpPr>
              <p:cNvPr id="759" name="Group 759" descr="E:\Doc\申请\NSFC重大项目\3rd\images\butterfly\closewing\1.jpg"/>
              <p:cNvGrpSpPr/>
              <p:nvPr/>
            </p:nvGrpSpPr>
            <p:grpSpPr>
              <a:xfrm>
                <a:off x="54735" y="-1"/>
                <a:ext cx="340940" cy="236424"/>
                <a:chOff x="0" y="0"/>
                <a:chExt cx="340938" cy="236422"/>
              </a:xfrm>
            </p:grpSpPr>
            <p:sp>
              <p:nvSpPr>
                <p:cNvPr id="757" name="Shape 757"/>
                <p:cNvSpPr/>
                <p:nvPr/>
              </p:nvSpPr>
              <p:spPr>
                <a:xfrm>
                  <a:off x="0" y="0"/>
                  <a:ext cx="340939" cy="236423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58" name="image77.jpg"/>
                <p:cNvPicPr/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340939" cy="236423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62" name="Group 762" descr="E:\Doc\申请\NSFC重大项目\3rd\images\butterfly\closewing\3.jpg"/>
              <p:cNvGrpSpPr/>
              <p:nvPr/>
            </p:nvGrpSpPr>
            <p:grpSpPr>
              <a:xfrm>
                <a:off x="29103" y="32632"/>
                <a:ext cx="340939" cy="283306"/>
                <a:chOff x="0" y="0"/>
                <a:chExt cx="340938" cy="283305"/>
              </a:xfrm>
            </p:grpSpPr>
            <p:sp>
              <p:nvSpPr>
                <p:cNvPr id="760" name="Shape 760"/>
                <p:cNvSpPr/>
                <p:nvPr/>
              </p:nvSpPr>
              <p:spPr>
                <a:xfrm>
                  <a:off x="0" y="0"/>
                  <a:ext cx="340939" cy="283306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61" name="image78.jpg"/>
                <p:cNvPicPr/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-1"/>
                  <a:ext cx="340939" cy="283307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65" name="Group 765" descr="E:\Doc\申请\NSFC重大项目\3rd\images\butterfly\closewing\2.jpg"/>
              <p:cNvGrpSpPr/>
              <p:nvPr/>
            </p:nvGrpSpPr>
            <p:grpSpPr>
              <a:xfrm>
                <a:off x="-1" y="66369"/>
                <a:ext cx="340940" cy="293631"/>
                <a:chOff x="0" y="0"/>
                <a:chExt cx="340938" cy="293630"/>
              </a:xfrm>
            </p:grpSpPr>
            <p:sp>
              <p:nvSpPr>
                <p:cNvPr id="763" name="Shape 763"/>
                <p:cNvSpPr/>
                <p:nvPr/>
              </p:nvSpPr>
              <p:spPr>
                <a:xfrm>
                  <a:off x="0" y="0"/>
                  <a:ext cx="340939" cy="293631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64" name="image79.jpg"/>
                <p:cNvPicPr/>
                <p:nvPr/>
              </p:nvPicPr>
              <p:blipFill>
                <a:blip r:embed="rId10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340939" cy="293631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69" name="Group 769"/>
            <p:cNvGrpSpPr/>
            <p:nvPr/>
          </p:nvGrpSpPr>
          <p:grpSpPr>
            <a:xfrm>
              <a:off x="2088151" y="2406"/>
              <a:ext cx="576002" cy="288000"/>
              <a:chOff x="0" y="0"/>
              <a:chExt cx="576000" cy="287999"/>
            </a:xfrm>
          </p:grpSpPr>
          <p:sp>
            <p:nvSpPr>
              <p:cNvPr id="767" name="Shape 767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768" name="Shape 768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展翅</a:t>
                </a:r>
              </a:p>
            </p:txBody>
          </p:sp>
        </p:grpSp>
        <p:grpSp>
          <p:nvGrpSpPr>
            <p:cNvPr id="772" name="Group 772"/>
            <p:cNvGrpSpPr/>
            <p:nvPr/>
          </p:nvGrpSpPr>
          <p:grpSpPr>
            <a:xfrm>
              <a:off x="2808232" y="2406"/>
              <a:ext cx="576001" cy="288000"/>
              <a:chOff x="0" y="0"/>
              <a:chExt cx="576000" cy="287999"/>
            </a:xfrm>
          </p:grpSpPr>
          <p:sp>
            <p:nvSpPr>
              <p:cNvPr id="770" name="Shape 770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  <p:sp>
            <p:nvSpPr>
              <p:cNvPr id="771" name="Shape 771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闭翅</a:t>
                </a:r>
              </a:p>
            </p:txBody>
          </p:sp>
        </p:grpSp>
        <p:grpSp>
          <p:nvGrpSpPr>
            <p:cNvPr id="782" name="Group 782"/>
            <p:cNvGrpSpPr/>
            <p:nvPr/>
          </p:nvGrpSpPr>
          <p:grpSpPr>
            <a:xfrm>
              <a:off x="4392407" y="482532"/>
              <a:ext cx="448107" cy="227939"/>
              <a:chOff x="0" y="0"/>
              <a:chExt cx="448106" cy="227937"/>
            </a:xfrm>
          </p:grpSpPr>
          <p:grpSp>
            <p:nvGrpSpPr>
              <p:cNvPr id="775" name="Group 775" descr="E:\Doc\申请\NSFC重大项目\3rd\images\car\paoche.jpg"/>
              <p:cNvGrpSpPr/>
              <p:nvPr/>
            </p:nvGrpSpPr>
            <p:grpSpPr>
              <a:xfrm>
                <a:off x="88105" y="-1"/>
                <a:ext cx="360002" cy="137451"/>
                <a:chOff x="0" y="0"/>
                <a:chExt cx="360000" cy="137449"/>
              </a:xfrm>
            </p:grpSpPr>
            <p:sp>
              <p:nvSpPr>
                <p:cNvPr id="773" name="Shape 773"/>
                <p:cNvSpPr/>
                <p:nvPr/>
              </p:nvSpPr>
              <p:spPr>
                <a:xfrm>
                  <a:off x="0" y="0"/>
                  <a:ext cx="360001" cy="13745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74" name="image80.jpg"/>
                <p:cNvPicPr/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0"/>
                  <a:ext cx="360002" cy="13745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78" name="Group 778" descr="E:\Doc\申请\NSFC重大项目\3rd\images\car\paoche.jpg"/>
              <p:cNvGrpSpPr/>
              <p:nvPr/>
            </p:nvGrpSpPr>
            <p:grpSpPr>
              <a:xfrm>
                <a:off x="47193" y="45107"/>
                <a:ext cx="360002" cy="137451"/>
                <a:chOff x="0" y="0"/>
                <a:chExt cx="360000" cy="137449"/>
              </a:xfrm>
            </p:grpSpPr>
            <p:sp>
              <p:nvSpPr>
                <p:cNvPr id="776" name="Shape 776"/>
                <p:cNvSpPr/>
                <p:nvPr/>
              </p:nvSpPr>
              <p:spPr>
                <a:xfrm>
                  <a:off x="0" y="0"/>
                  <a:ext cx="360001" cy="13745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77" name="image80.jpg"/>
                <p:cNvPicPr/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0"/>
                  <a:ext cx="360002" cy="13745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81" name="Group 781" descr="E:\Doc\申请\NSFC重大项目\3rd\images\car\paoche.jpg"/>
              <p:cNvGrpSpPr/>
              <p:nvPr/>
            </p:nvGrpSpPr>
            <p:grpSpPr>
              <a:xfrm>
                <a:off x="-1" y="90487"/>
                <a:ext cx="360002" cy="137451"/>
                <a:chOff x="0" y="0"/>
                <a:chExt cx="360000" cy="137449"/>
              </a:xfrm>
            </p:grpSpPr>
            <p:sp>
              <p:nvSpPr>
                <p:cNvPr id="779" name="Shape 779"/>
                <p:cNvSpPr/>
                <p:nvPr/>
              </p:nvSpPr>
              <p:spPr>
                <a:xfrm>
                  <a:off x="0" y="0"/>
                  <a:ext cx="360001" cy="13745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80" name="image80.jpg"/>
                <p:cNvPicPr/>
                <p:nvPr/>
              </p:nvPicPr>
              <p:blipFill>
                <a:blip r:embed="rId11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0"/>
                  <a:ext cx="360002" cy="13745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92" name="Group 792"/>
            <p:cNvGrpSpPr/>
            <p:nvPr/>
          </p:nvGrpSpPr>
          <p:grpSpPr>
            <a:xfrm>
              <a:off x="3600320" y="459809"/>
              <a:ext cx="431439" cy="273386"/>
              <a:chOff x="0" y="0"/>
              <a:chExt cx="431437" cy="273384"/>
            </a:xfrm>
          </p:grpSpPr>
          <p:grpSp>
            <p:nvGrpSpPr>
              <p:cNvPr id="785" name="Group 785" descr="E:\Doc\申请\NSFC重大项目\3rd\images\car\bus.jpg"/>
              <p:cNvGrpSpPr/>
              <p:nvPr/>
            </p:nvGrpSpPr>
            <p:grpSpPr>
              <a:xfrm>
                <a:off x="71438" y="0"/>
                <a:ext cx="360001" cy="225760"/>
                <a:chOff x="0" y="0"/>
                <a:chExt cx="359999" cy="225759"/>
              </a:xfrm>
            </p:grpSpPr>
            <p:sp>
              <p:nvSpPr>
                <p:cNvPr id="783" name="Shape 783"/>
                <p:cNvSpPr/>
                <p:nvPr/>
              </p:nvSpPr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84" name="image81.jpg"/>
                <p:cNvPicPr/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88" name="Group 788" descr="E:\Doc\申请\NSFC重大项目\3rd\images\car\bus.jpg"/>
              <p:cNvGrpSpPr/>
              <p:nvPr/>
            </p:nvGrpSpPr>
            <p:grpSpPr>
              <a:xfrm>
                <a:off x="35719" y="26194"/>
                <a:ext cx="360001" cy="225760"/>
                <a:chOff x="0" y="0"/>
                <a:chExt cx="359999" cy="225759"/>
              </a:xfrm>
            </p:grpSpPr>
            <p:sp>
              <p:nvSpPr>
                <p:cNvPr id="786" name="Shape 786"/>
                <p:cNvSpPr/>
                <p:nvPr/>
              </p:nvSpPr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87" name="image81.jpg"/>
                <p:cNvPicPr/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791" name="Group 791" descr="E:\Doc\申请\NSFC重大项目\3rd\images\car\bus.jpg"/>
              <p:cNvGrpSpPr/>
              <p:nvPr/>
            </p:nvGrpSpPr>
            <p:grpSpPr>
              <a:xfrm>
                <a:off x="0" y="47624"/>
                <a:ext cx="360001" cy="225761"/>
                <a:chOff x="0" y="0"/>
                <a:chExt cx="359999" cy="225759"/>
              </a:xfrm>
            </p:grpSpPr>
            <p:sp>
              <p:nvSpPr>
                <p:cNvPr id="789" name="Shape 789"/>
                <p:cNvSpPr/>
                <p:nvPr/>
              </p:nvSpPr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790" name="image81.jpg"/>
                <p:cNvPicPr/>
                <p:nvPr/>
              </p:nvPicPr>
              <p:blipFill>
                <a:blip r:embed="rId1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360000" cy="22576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795" name="Group 795"/>
            <p:cNvGrpSpPr/>
            <p:nvPr/>
          </p:nvGrpSpPr>
          <p:grpSpPr>
            <a:xfrm>
              <a:off x="3582137" y="0"/>
              <a:ext cx="576001" cy="288000"/>
              <a:chOff x="0" y="0"/>
              <a:chExt cx="576000" cy="287999"/>
            </a:xfrm>
          </p:grpSpPr>
          <p:sp>
            <p:nvSpPr>
              <p:cNvPr id="793" name="Shape 793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794" name="Shape 794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客车</a:t>
                </a:r>
              </a:p>
            </p:txBody>
          </p:sp>
        </p:grpSp>
        <p:grpSp>
          <p:nvGrpSpPr>
            <p:cNvPr id="798" name="Group 798"/>
            <p:cNvGrpSpPr/>
            <p:nvPr/>
          </p:nvGrpSpPr>
          <p:grpSpPr>
            <a:xfrm>
              <a:off x="4302218" y="0"/>
              <a:ext cx="576001" cy="288000"/>
              <a:chOff x="0" y="0"/>
              <a:chExt cx="576000" cy="287999"/>
            </a:xfrm>
          </p:grpSpPr>
          <p:sp>
            <p:nvSpPr>
              <p:cNvPr id="796" name="Shape 796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797" name="Shape 797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跑车</a:t>
                </a:r>
              </a:p>
            </p:txBody>
          </p:sp>
        </p:grpSp>
        <p:grpSp>
          <p:nvGrpSpPr>
            <p:cNvPr id="808" name="Group 808"/>
            <p:cNvGrpSpPr/>
            <p:nvPr/>
          </p:nvGrpSpPr>
          <p:grpSpPr>
            <a:xfrm>
              <a:off x="5166752" y="438780"/>
              <a:ext cx="433987" cy="315443"/>
              <a:chOff x="0" y="0"/>
              <a:chExt cx="433986" cy="315441"/>
            </a:xfrm>
          </p:grpSpPr>
          <p:grpSp>
            <p:nvGrpSpPr>
              <p:cNvPr id="801" name="Group 801" descr="E:\Doc\申请\NSFC重大项目\3rd\images\tree\4.jpg"/>
              <p:cNvGrpSpPr/>
              <p:nvPr/>
            </p:nvGrpSpPr>
            <p:grpSpPr>
              <a:xfrm>
                <a:off x="73985" y="-1"/>
                <a:ext cx="360002" cy="269274"/>
                <a:chOff x="0" y="0"/>
                <a:chExt cx="360000" cy="269272"/>
              </a:xfrm>
            </p:grpSpPr>
            <p:sp>
              <p:nvSpPr>
                <p:cNvPr id="799" name="Shape 799"/>
                <p:cNvSpPr/>
                <p:nvPr/>
              </p:nvSpPr>
              <p:spPr>
                <a:xfrm>
                  <a:off x="0" y="0"/>
                  <a:ext cx="360000" cy="269273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00" name="image82.jpg"/>
                <p:cNvPicPr/>
                <p:nvPr/>
              </p:nvPicPr>
              <p:blipFill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-1"/>
                  <a:ext cx="360002" cy="269274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804" name="Group 804" descr="E:\Doc\申请\NSFC重大项目\3rd\images\tree\6.jpg"/>
              <p:cNvGrpSpPr/>
              <p:nvPr/>
            </p:nvGrpSpPr>
            <p:grpSpPr>
              <a:xfrm>
                <a:off x="40381" y="31757"/>
                <a:ext cx="360001" cy="280922"/>
                <a:chOff x="0" y="0"/>
                <a:chExt cx="359999" cy="280921"/>
              </a:xfrm>
            </p:grpSpPr>
            <p:sp>
              <p:nvSpPr>
                <p:cNvPr id="802" name="Shape 802"/>
                <p:cNvSpPr/>
                <p:nvPr/>
              </p:nvSpPr>
              <p:spPr>
                <a:xfrm>
                  <a:off x="0" y="0"/>
                  <a:ext cx="360000" cy="280922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03" name="image83.jpg"/>
                <p:cNvPicPr/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-1"/>
                  <a:ext cx="360001" cy="280923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807" name="Group 807" descr="E:\Doc\申请\NSFC重大项目\3rd\images\tree\5.jpg"/>
              <p:cNvGrpSpPr/>
              <p:nvPr/>
            </p:nvGrpSpPr>
            <p:grpSpPr>
              <a:xfrm>
                <a:off x="0" y="68433"/>
                <a:ext cx="360001" cy="247009"/>
                <a:chOff x="0" y="0"/>
                <a:chExt cx="360000" cy="247007"/>
              </a:xfrm>
            </p:grpSpPr>
            <p:sp>
              <p:nvSpPr>
                <p:cNvPr id="805" name="Shape 805"/>
                <p:cNvSpPr/>
                <p:nvPr/>
              </p:nvSpPr>
              <p:spPr>
                <a:xfrm>
                  <a:off x="0" y="0"/>
                  <a:ext cx="360000" cy="247008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06" name="image84.jpg"/>
                <p:cNvPicPr/>
                <p:nvPr/>
              </p:nvPicPr>
              <p:blipFill>
                <a:blip r:embed="rId1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-1" y="0"/>
                  <a:ext cx="360001" cy="247008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818" name="Group 818"/>
            <p:cNvGrpSpPr/>
            <p:nvPr/>
          </p:nvGrpSpPr>
          <p:grpSpPr>
            <a:xfrm>
              <a:off x="5850166" y="403802"/>
              <a:ext cx="372706" cy="372700"/>
              <a:chOff x="0" y="0"/>
              <a:chExt cx="372705" cy="372698"/>
            </a:xfrm>
          </p:grpSpPr>
          <p:grpSp>
            <p:nvGrpSpPr>
              <p:cNvPr id="811" name="Group 811" descr="E:\Doc\申请\NSFC重大项目\3rd\images\tree\1.jpg"/>
              <p:cNvGrpSpPr/>
              <p:nvPr/>
            </p:nvGrpSpPr>
            <p:grpSpPr>
              <a:xfrm>
                <a:off x="82057" y="0"/>
                <a:ext cx="290649" cy="342870"/>
                <a:chOff x="0" y="0"/>
                <a:chExt cx="290647" cy="342869"/>
              </a:xfrm>
            </p:grpSpPr>
            <p:sp>
              <p:nvSpPr>
                <p:cNvPr id="809" name="Shape 809"/>
                <p:cNvSpPr/>
                <p:nvPr/>
              </p:nvSpPr>
              <p:spPr>
                <a:xfrm>
                  <a:off x="0" y="0"/>
                  <a:ext cx="290648" cy="342870"/>
                </a:xfrm>
                <a:prstGeom prst="rect">
                  <a:avLst/>
                </a:prstGeom>
                <a:solidFill>
                  <a:srgbClr val="EDEDED"/>
                </a:solidFill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10" name="image85.jpg"/>
                <p:cNvPicPr/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2700" y="12700"/>
                  <a:ext cx="265248" cy="30784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814" name="Group 814" descr="E:\Doc\申请\NSFC重大项目\3rd\images\tree\2.jpg"/>
              <p:cNvGrpSpPr/>
              <p:nvPr/>
            </p:nvGrpSpPr>
            <p:grpSpPr>
              <a:xfrm>
                <a:off x="33611" y="30090"/>
                <a:ext cx="286974" cy="317471"/>
                <a:chOff x="0" y="0"/>
                <a:chExt cx="286972" cy="317469"/>
              </a:xfrm>
            </p:grpSpPr>
            <p:sp>
              <p:nvSpPr>
                <p:cNvPr id="812" name="Shape 812"/>
                <p:cNvSpPr/>
                <p:nvPr/>
              </p:nvSpPr>
              <p:spPr>
                <a:xfrm>
                  <a:off x="0" y="0"/>
                  <a:ext cx="286973" cy="31747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13" name="image86.jpg"/>
                <p:cNvPicPr/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286973" cy="31747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  <p:grpSp>
            <p:nvGrpSpPr>
              <p:cNvPr id="817" name="Group 817" descr="E:\Doc\申请\NSFC重大项目\3rd\images\tree\2.jpg"/>
              <p:cNvGrpSpPr/>
              <p:nvPr/>
            </p:nvGrpSpPr>
            <p:grpSpPr>
              <a:xfrm>
                <a:off x="0" y="55229"/>
                <a:ext cx="286973" cy="317470"/>
                <a:chOff x="0" y="0"/>
                <a:chExt cx="286972" cy="317469"/>
              </a:xfrm>
            </p:grpSpPr>
            <p:sp>
              <p:nvSpPr>
                <p:cNvPr id="815" name="Shape 815"/>
                <p:cNvSpPr/>
                <p:nvPr/>
              </p:nvSpPr>
              <p:spPr>
                <a:xfrm>
                  <a:off x="0" y="0"/>
                  <a:ext cx="286973" cy="317470"/>
                </a:xfrm>
                <a:prstGeom prst="rect">
                  <a:avLst/>
                </a:prstGeom>
                <a:solidFill>
                  <a:srgbClr val="EDEDED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/>
                  <a:endParaRPr/>
                </a:p>
              </p:txBody>
            </p:sp>
            <p:pic>
              <p:nvPicPr>
                <p:cNvPr id="816" name="image86.jpg"/>
                <p:cNvPicPr/>
                <p:nvPr/>
              </p:nvPicPr>
              <p:blipFill>
                <a:blip r:embed="rId1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0" y="0"/>
                  <a:ext cx="286973" cy="317470"/>
                </a:xfrm>
                <a:prstGeom prst="rect">
                  <a:avLst/>
                </a:prstGeom>
                <a:ln w="25400" cap="sq">
                  <a:solidFill>
                    <a:srgbClr val="FFFFFF"/>
                  </a:solidFill>
                  <a:prstDash val="solid"/>
                  <a:miter lim="800000"/>
                </a:ln>
                <a:effectLst>
                  <a:outerShdw blurRad="88900" rotWithShape="0">
                    <a:srgbClr val="000000">
                      <a:alpha val="45000"/>
                    </a:srgbClr>
                  </a:outerShdw>
                </a:effectLst>
              </p:spPr>
            </p:pic>
          </p:grpSp>
        </p:grpSp>
        <p:grpSp>
          <p:nvGrpSpPr>
            <p:cNvPr id="821" name="Group 821"/>
            <p:cNvGrpSpPr/>
            <p:nvPr/>
          </p:nvGrpSpPr>
          <p:grpSpPr>
            <a:xfrm>
              <a:off x="5040543" y="2406"/>
              <a:ext cx="576001" cy="288000"/>
              <a:chOff x="0" y="0"/>
              <a:chExt cx="576000" cy="287999"/>
            </a:xfrm>
          </p:grpSpPr>
          <p:sp>
            <p:nvSpPr>
              <p:cNvPr id="819" name="Shape 819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820" name="Shape 820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灌木</a:t>
                </a:r>
              </a:p>
            </p:txBody>
          </p:sp>
        </p:grpSp>
        <p:grpSp>
          <p:nvGrpSpPr>
            <p:cNvPr id="824" name="Group 824"/>
            <p:cNvGrpSpPr/>
            <p:nvPr/>
          </p:nvGrpSpPr>
          <p:grpSpPr>
            <a:xfrm>
              <a:off x="5760623" y="2406"/>
              <a:ext cx="576001" cy="288000"/>
              <a:chOff x="0" y="0"/>
              <a:chExt cx="576000" cy="287999"/>
            </a:xfrm>
          </p:grpSpPr>
          <p:sp>
            <p:nvSpPr>
              <p:cNvPr id="822" name="Shape 822"/>
              <p:cNvSpPr/>
              <p:nvPr/>
            </p:nvSpPr>
            <p:spPr>
              <a:xfrm>
                <a:off x="0" y="0"/>
                <a:ext cx="576001" cy="288000"/>
              </a:xfrm>
              <a:prstGeom prst="roundRect">
                <a:avLst>
                  <a:gd name="adj" fmla="val 16667"/>
                </a:avLst>
              </a:prstGeom>
              <a:gradFill flip="none" rotWithShape="1">
                <a:gsLst>
                  <a:gs pos="0">
                    <a:srgbClr val="C8B2E9"/>
                  </a:gs>
                  <a:gs pos="35000">
                    <a:srgbClr val="D8C9EE"/>
                  </a:gs>
                  <a:gs pos="100000">
                    <a:srgbClr val="F0EAF9"/>
                  </a:gs>
                </a:gsLst>
                <a:lin ang="16200000" scaled="0"/>
              </a:gradFill>
              <a:ln w="9525" cap="flat">
                <a:solidFill>
                  <a:srgbClr val="7D60A0"/>
                </a:solidFill>
                <a:prstDash val="solid"/>
                <a:bevel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823" name="Shape 823"/>
              <p:cNvSpPr/>
              <p:nvPr/>
            </p:nvSpPr>
            <p:spPr>
              <a:xfrm>
                <a:off x="14058" y="12046"/>
                <a:ext cx="547884" cy="26390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>
                  <a:defRPr sz="1400" b="1">
                    <a:solidFill>
                      <a:srgbClr val="0000CC"/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lvl1pPr>
              </a:lstStyle>
              <a:p>
                <a:pPr lvl="0">
                  <a:defRPr sz="1800" b="0">
                    <a:solidFill>
                      <a:srgbClr val="000000"/>
                    </a:solidFill>
                  </a:defRPr>
                </a:pPr>
                <a:r>
                  <a:rPr sz="1400" b="1">
                    <a:solidFill>
                      <a:srgbClr val="0000CC"/>
                    </a:solidFill>
                  </a:rPr>
                  <a:t>乔木</a:t>
                </a:r>
              </a:p>
            </p:txBody>
          </p:sp>
        </p:grpSp>
      </p:grpSp>
      <p:grpSp>
        <p:nvGrpSpPr>
          <p:cNvPr id="835" name="Group 835"/>
          <p:cNvGrpSpPr/>
          <p:nvPr/>
        </p:nvGrpSpPr>
        <p:grpSpPr>
          <a:xfrm>
            <a:off x="2290103" y="2740019"/>
            <a:ext cx="5760626" cy="266457"/>
            <a:chOff x="0" y="0"/>
            <a:chExt cx="5760624" cy="266455"/>
          </a:xfrm>
        </p:grpSpPr>
        <p:sp>
          <p:nvSpPr>
            <p:cNvPr id="826" name="Shape 826"/>
            <p:cNvSpPr/>
            <p:nvPr/>
          </p:nvSpPr>
          <p:spPr>
            <a:xfrm flipH="1">
              <a:off x="-1" y="-1"/>
              <a:ext cx="853614" cy="2664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27" name="Shape 827"/>
            <p:cNvSpPr/>
            <p:nvPr/>
          </p:nvSpPr>
          <p:spPr>
            <a:xfrm flipH="1">
              <a:off x="647991" y="0"/>
              <a:ext cx="205622" cy="26645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28" name="Shape 828"/>
            <p:cNvSpPr/>
            <p:nvPr/>
          </p:nvSpPr>
          <p:spPr>
            <a:xfrm>
              <a:off x="853612" y="-1"/>
              <a:ext cx="514461" cy="2664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29" name="Shape 829"/>
            <p:cNvSpPr/>
            <p:nvPr/>
          </p:nvSpPr>
          <p:spPr>
            <a:xfrm flipH="1">
              <a:off x="2088151" y="-1"/>
              <a:ext cx="317439" cy="2664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0" name="Shape 830"/>
            <p:cNvSpPr/>
            <p:nvPr/>
          </p:nvSpPr>
          <p:spPr>
            <a:xfrm>
              <a:off x="2405589" y="-1"/>
              <a:ext cx="402643" cy="2664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1" name="Shape 831"/>
            <p:cNvSpPr/>
            <p:nvPr/>
          </p:nvSpPr>
          <p:spPr>
            <a:xfrm flipH="1">
              <a:off x="3582138" y="0"/>
              <a:ext cx="297567" cy="2640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2" name="Shape 832"/>
            <p:cNvSpPr/>
            <p:nvPr/>
          </p:nvSpPr>
          <p:spPr>
            <a:xfrm>
              <a:off x="3879704" y="0"/>
              <a:ext cx="422515" cy="26404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3" name="Shape 833"/>
            <p:cNvSpPr/>
            <p:nvPr/>
          </p:nvSpPr>
          <p:spPr>
            <a:xfrm flipH="1">
              <a:off x="5040543" y="-1"/>
              <a:ext cx="242365" cy="2664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34" name="Shape 834"/>
            <p:cNvSpPr/>
            <p:nvPr/>
          </p:nvSpPr>
          <p:spPr>
            <a:xfrm>
              <a:off x="5282908" y="0"/>
              <a:ext cx="477717" cy="26645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836" name="Shape 836"/>
          <p:cNvSpPr/>
          <p:nvPr/>
        </p:nvSpPr>
        <p:spPr>
          <a:xfrm>
            <a:off x="767001" y="3942579"/>
            <a:ext cx="7920002" cy="1"/>
          </a:xfrm>
          <a:prstGeom prst="line">
            <a:avLst/>
          </a:prstGeom>
          <a:ln w="12700">
            <a:solidFill>
              <a:srgbClr val="0D0D0D"/>
            </a:solidFill>
            <a:prstDash val="dash"/>
          </a:ln>
        </p:spPr>
        <p:txBody>
          <a:bodyPr lIns="0" tIns="0" rIns="0" bIns="0" anchor="ctr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1038272" y="3193478"/>
            <a:ext cx="56134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b="1">
                <a:solidFill>
                  <a:srgbClr val="0000CC"/>
                </a:solidFill>
                <a:latin typeface="微软雅黑"/>
                <a:ea typeface="微软雅黑"/>
                <a:cs typeface="微软雅黑"/>
                <a:sym typeface="微软雅黑"/>
              </a:rPr>
              <a:t>简单</a:t>
            </a:r>
            <a:br>
              <a:rPr b="1">
                <a:solidFill>
                  <a:srgbClr val="0000CC"/>
                </a:solidFill>
                <a:latin typeface="微软雅黑"/>
                <a:ea typeface="微软雅黑"/>
                <a:cs typeface="微软雅黑"/>
                <a:sym typeface="微软雅黑"/>
              </a:rPr>
            </a:br>
            <a:r>
              <a:rPr b="1">
                <a:solidFill>
                  <a:srgbClr val="0000CC"/>
                </a:solidFill>
                <a:latin typeface="微软雅黑"/>
                <a:ea typeface="微软雅黑"/>
                <a:cs typeface="微软雅黑"/>
                <a:sym typeface="微软雅黑"/>
              </a:rPr>
              <a:t>语义</a:t>
            </a:r>
          </a:p>
        </p:txBody>
      </p:sp>
      <p:sp>
        <p:nvSpPr>
          <p:cNvPr id="838" name="Shape 838"/>
          <p:cNvSpPr/>
          <p:nvPr/>
        </p:nvSpPr>
        <p:spPr>
          <a:xfrm>
            <a:off x="767001" y="4930276"/>
            <a:ext cx="7920002" cy="1"/>
          </a:xfrm>
          <a:prstGeom prst="line">
            <a:avLst/>
          </a:prstGeom>
          <a:ln w="12700">
            <a:solidFill>
              <a:srgbClr val="0D0D0D"/>
            </a:solidFill>
            <a:prstDash val="dash"/>
          </a:ln>
        </p:spPr>
        <p:txBody>
          <a:bodyPr lIns="0" tIns="0" rIns="0" bIns="0" anchor="ctr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1038272" y="4224720"/>
            <a:ext cx="553996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>
                <a:latin typeface="黑体" pitchFamily="49" charset="-122"/>
                <a:ea typeface="黑体" pitchFamily="49" charset="-122"/>
                <a:cs typeface="宋体"/>
                <a:sym typeface="宋体"/>
              </a:rPr>
              <a:t>图像</a:t>
            </a:r>
            <a:br>
              <a:rPr>
                <a:latin typeface="黑体" pitchFamily="49" charset="-122"/>
                <a:ea typeface="黑体" pitchFamily="49" charset="-122"/>
                <a:cs typeface="宋体"/>
                <a:sym typeface="宋体"/>
              </a:rPr>
            </a:br>
            <a:r>
              <a:rPr>
                <a:latin typeface="黑体" pitchFamily="49" charset="-122"/>
                <a:ea typeface="黑体" pitchFamily="49" charset="-122"/>
                <a:cs typeface="宋体"/>
                <a:sym typeface="宋体"/>
              </a:rPr>
              <a:t>结构</a:t>
            </a:r>
          </a:p>
        </p:txBody>
      </p:sp>
      <p:sp>
        <p:nvSpPr>
          <p:cNvPr id="840" name="Shape 840"/>
          <p:cNvSpPr/>
          <p:nvPr/>
        </p:nvSpPr>
        <p:spPr>
          <a:xfrm>
            <a:off x="1038272" y="5517462"/>
            <a:ext cx="553996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 lvl="0"/>
            <a:r>
              <a:rPr>
                <a:latin typeface="黑体" pitchFamily="49" charset="-122"/>
                <a:ea typeface="黑体" pitchFamily="49" charset="-122"/>
              </a:rPr>
              <a:t>信号</a:t>
            </a:r>
          </a:p>
        </p:txBody>
      </p:sp>
      <p:grpSp>
        <p:nvGrpSpPr>
          <p:cNvPr id="857" name="Group 857"/>
          <p:cNvGrpSpPr/>
          <p:nvPr/>
        </p:nvGrpSpPr>
        <p:grpSpPr>
          <a:xfrm>
            <a:off x="2063145" y="5310730"/>
            <a:ext cx="6336705" cy="638550"/>
            <a:chOff x="0" y="0"/>
            <a:chExt cx="6336703" cy="638549"/>
          </a:xfrm>
        </p:grpSpPr>
        <p:grpSp>
          <p:nvGrpSpPr>
            <p:cNvPr id="844" name="Group 844"/>
            <p:cNvGrpSpPr/>
            <p:nvPr/>
          </p:nvGrpSpPr>
          <p:grpSpPr>
            <a:xfrm>
              <a:off x="-1" y="6166"/>
              <a:ext cx="946651" cy="626217"/>
              <a:chOff x="0" y="0"/>
              <a:chExt cx="946649" cy="626216"/>
            </a:xfrm>
          </p:grpSpPr>
          <p:pic>
            <p:nvPicPr>
              <p:cNvPr id="841" name="image87.jpg" descr="E:\Doc\申请\NSFC重大项目\3rd\images\mall\1.jpg"/>
              <p:cNvPicPr/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358" y="-1"/>
                <a:ext cx="846292" cy="561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2" name="image88.jpg" descr="E:\Doc\申请\NSFC重大项目\3rd\images\mall\2.jpg"/>
              <p:cNvPicPr/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02" y="33624"/>
                <a:ext cx="846293" cy="56112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3" name="image89.jpg" descr="E:\Doc\申请\NSFC重大项目\3rd\images\mall\3.jpg"/>
              <p:cNvPicPr/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" y="65087"/>
                <a:ext cx="843227" cy="56113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48" name="Group 848"/>
            <p:cNvGrpSpPr/>
            <p:nvPr/>
          </p:nvGrpSpPr>
          <p:grpSpPr>
            <a:xfrm>
              <a:off x="1656184" y="0"/>
              <a:ext cx="927600" cy="638549"/>
              <a:chOff x="0" y="0"/>
              <a:chExt cx="927599" cy="638548"/>
            </a:xfrm>
          </p:grpSpPr>
          <p:pic>
            <p:nvPicPr>
              <p:cNvPr id="845" name="image90.jpg" descr="E:\Doc\申请\NSFC重大项目\3rd\images\Animal\4.jpg"/>
              <p:cNvPicPr/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4684" y="0"/>
                <a:ext cx="822916" cy="5653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6" name="image91.jpg" descr="E:\Doc\申请\NSFC重大项目\3rd\images\Animal\2.jpg"/>
              <p:cNvPicPr/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7131" y="30958"/>
                <a:ext cx="822917" cy="54625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47" name="image92.jpg" descr="E:\Doc\申请\NSFC重大项目\3rd\images\Animal\3.jpg"/>
              <p:cNvPicPr/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79525"/>
                <a:ext cx="822916" cy="5590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2" name="Group 852"/>
            <p:cNvGrpSpPr/>
            <p:nvPr/>
          </p:nvGrpSpPr>
          <p:grpSpPr>
            <a:xfrm>
              <a:off x="3607613" y="-1"/>
              <a:ext cx="928891" cy="614363"/>
              <a:chOff x="0" y="0"/>
              <a:chExt cx="928890" cy="614361"/>
            </a:xfrm>
          </p:grpSpPr>
          <p:pic>
            <p:nvPicPr>
              <p:cNvPr id="849" name="image93.jpg" descr="E:\Doc\申请\NSFC重大项目\3rd\images\street\1.jpg"/>
              <p:cNvPicPr/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0889" y="-1"/>
                <a:ext cx="828002" cy="54906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0" name="image94.jpg" descr="E:\Doc\申请\NSFC重大项目\3rd\images\street\3.jpg"/>
              <p:cNvPicPr/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7327" y="31337"/>
                <a:ext cx="828002" cy="548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1" name="image95.jpg" descr="E:\Doc\申请\NSFC重大项目\3rd\images\street\2.jpg"/>
              <p:cNvPicPr/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-1" y="61365"/>
                <a:ext cx="828002" cy="55299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856" name="Group 856"/>
            <p:cNvGrpSpPr/>
            <p:nvPr/>
          </p:nvGrpSpPr>
          <p:grpSpPr>
            <a:xfrm>
              <a:off x="5431744" y="6211"/>
              <a:ext cx="904960" cy="626126"/>
              <a:chOff x="0" y="0"/>
              <a:chExt cx="904959" cy="626125"/>
            </a:xfrm>
          </p:grpSpPr>
          <p:pic>
            <p:nvPicPr>
              <p:cNvPr id="853" name="image96.jpg" descr="E:\Doc\申请\NSFC重大项目\3rd\images\landscape\1.jpg"/>
              <p:cNvPicPr/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6958" y="0"/>
                <a:ext cx="828002" cy="5417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4" name="image97.jpg" descr="E:\Doc\申请\NSFC重大项目\3rd\images\landscape\2.jpg"/>
              <p:cNvPicPr/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9017" y="32200"/>
                <a:ext cx="828002" cy="5627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5" name="image98.jpg" descr="E:\Doc\申请\NSFC重大项目\3rd\images\landscape\3.jpg"/>
              <p:cNvPicPr/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0" y="65350"/>
                <a:ext cx="828000" cy="56077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862" name="Group 862"/>
          <p:cNvGrpSpPr/>
          <p:nvPr/>
        </p:nvGrpSpPr>
        <p:grpSpPr>
          <a:xfrm>
            <a:off x="2077867" y="4302619"/>
            <a:ext cx="6177968" cy="540001"/>
            <a:chOff x="0" y="0"/>
            <a:chExt cx="6177966" cy="539999"/>
          </a:xfrm>
        </p:grpSpPr>
        <p:pic>
          <p:nvPicPr>
            <p:cNvPr id="858" name="image99.png"/>
            <p:cNvPicPr/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06169" cy="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59" name="image100.png"/>
            <p:cNvPicPr/>
            <p:nvPr/>
          </p:nvPicPr>
          <p:blipFill>
            <a:blip r:embed="rId3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698447" y="90706"/>
              <a:ext cx="999460" cy="3585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0" name="image101.png"/>
            <p:cNvPicPr/>
            <p:nvPr/>
          </p:nvPicPr>
          <p:blipFill>
            <a:blip r:embed="rId3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3454570" y="88179"/>
              <a:ext cx="707173" cy="3636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1" name="image102.png"/>
            <p:cNvPicPr/>
            <p:nvPr/>
          </p:nvPicPr>
          <p:blipFill>
            <a:blip r:embed="rId3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34147" y="0"/>
              <a:ext cx="1443820" cy="54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73" name="Group 873"/>
          <p:cNvGrpSpPr/>
          <p:nvPr/>
        </p:nvGrpSpPr>
        <p:grpSpPr>
          <a:xfrm>
            <a:off x="2495644" y="4751911"/>
            <a:ext cx="5463151" cy="630381"/>
            <a:chOff x="0" y="0"/>
            <a:chExt cx="5463149" cy="630380"/>
          </a:xfrm>
        </p:grpSpPr>
        <p:sp>
          <p:nvSpPr>
            <p:cNvPr id="863" name="Shape 863"/>
            <p:cNvSpPr/>
            <p:nvPr/>
          </p:nvSpPr>
          <p:spPr>
            <a:xfrm flipH="1">
              <a:off x="-1" y="90706"/>
              <a:ext cx="196194" cy="53936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4" name="Shape 864"/>
            <p:cNvSpPr/>
            <p:nvPr/>
          </p:nvSpPr>
          <p:spPr>
            <a:xfrm>
              <a:off x="196192" y="90706"/>
              <a:ext cx="1506969" cy="49907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5" name="Shape 865"/>
            <p:cNvSpPr/>
            <p:nvPr/>
          </p:nvSpPr>
          <p:spPr>
            <a:xfrm flipH="1">
              <a:off x="1703160" y="0"/>
              <a:ext cx="88127" cy="58977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6" name="Shape 866"/>
            <p:cNvSpPr/>
            <p:nvPr/>
          </p:nvSpPr>
          <p:spPr>
            <a:xfrm flipH="1">
              <a:off x="1703160" y="2527"/>
              <a:ext cx="1698105" cy="58725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7" name="Shape 867"/>
            <p:cNvSpPr/>
            <p:nvPr/>
          </p:nvSpPr>
          <p:spPr>
            <a:xfrm flipH="1">
              <a:off x="45334" y="-1"/>
              <a:ext cx="1745953" cy="59861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8" name="Shape 868"/>
            <p:cNvSpPr/>
            <p:nvPr/>
          </p:nvSpPr>
          <p:spPr>
            <a:xfrm flipH="1">
              <a:off x="1750712" y="90707"/>
              <a:ext cx="3298454" cy="46811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69" name="Shape 869"/>
            <p:cNvSpPr/>
            <p:nvPr/>
          </p:nvSpPr>
          <p:spPr>
            <a:xfrm flipH="1">
              <a:off x="3700891" y="90707"/>
              <a:ext cx="1348276" cy="46811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0" name="Shape 870"/>
            <p:cNvSpPr/>
            <p:nvPr/>
          </p:nvSpPr>
          <p:spPr>
            <a:xfrm>
              <a:off x="5049165" y="90706"/>
              <a:ext cx="374967" cy="53967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1" name="Shape 871"/>
            <p:cNvSpPr/>
            <p:nvPr/>
          </p:nvSpPr>
          <p:spPr>
            <a:xfrm>
              <a:off x="3401264" y="2527"/>
              <a:ext cx="2061886" cy="59470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2" name="Shape 872"/>
            <p:cNvSpPr/>
            <p:nvPr/>
          </p:nvSpPr>
          <p:spPr>
            <a:xfrm>
              <a:off x="1791286" y="0"/>
              <a:ext cx="1909605" cy="55881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grpSp>
        <p:nvGrpSpPr>
          <p:cNvPr id="884" name="Group 884"/>
          <p:cNvGrpSpPr/>
          <p:nvPr/>
        </p:nvGrpSpPr>
        <p:grpSpPr>
          <a:xfrm>
            <a:off x="2691838" y="3714539"/>
            <a:ext cx="4852974" cy="678787"/>
            <a:chOff x="0" y="0"/>
            <a:chExt cx="4852973" cy="678786"/>
          </a:xfrm>
        </p:grpSpPr>
        <p:sp>
          <p:nvSpPr>
            <p:cNvPr id="874" name="Shape 874"/>
            <p:cNvSpPr/>
            <p:nvPr/>
          </p:nvSpPr>
          <p:spPr>
            <a:xfrm flipH="1">
              <a:off x="0" y="156030"/>
              <a:ext cx="215988" cy="43205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5" name="Shape 875"/>
            <p:cNvSpPr/>
            <p:nvPr/>
          </p:nvSpPr>
          <p:spPr>
            <a:xfrm>
              <a:off x="215987" y="156031"/>
              <a:ext cx="1379108" cy="52275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6" name="Shape 876"/>
            <p:cNvSpPr/>
            <p:nvPr/>
          </p:nvSpPr>
          <p:spPr>
            <a:xfrm flipH="1">
              <a:off x="1595094" y="66030"/>
              <a:ext cx="786862" cy="61275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7" name="Shape 877"/>
            <p:cNvSpPr/>
            <p:nvPr/>
          </p:nvSpPr>
          <p:spPr>
            <a:xfrm>
              <a:off x="2381955" y="66030"/>
              <a:ext cx="823117" cy="61022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8" name="Shape 878"/>
            <p:cNvSpPr/>
            <p:nvPr/>
          </p:nvSpPr>
          <p:spPr>
            <a:xfrm flipH="1">
              <a:off x="3205072" y="43752"/>
              <a:ext cx="1451947" cy="6325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79" name="Shape 879"/>
            <p:cNvSpPr/>
            <p:nvPr/>
          </p:nvSpPr>
          <p:spPr>
            <a:xfrm>
              <a:off x="4657018" y="43751"/>
              <a:ext cx="195956" cy="544329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80" name="Shape 880"/>
            <p:cNvSpPr/>
            <p:nvPr/>
          </p:nvSpPr>
          <p:spPr>
            <a:xfrm>
              <a:off x="1625085" y="48031"/>
              <a:ext cx="1579988" cy="62822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81" name="Shape 881"/>
            <p:cNvSpPr/>
            <p:nvPr/>
          </p:nvSpPr>
          <p:spPr>
            <a:xfrm flipH="1">
              <a:off x="0" y="48031"/>
              <a:ext cx="1625087" cy="54004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82" name="Shape 882"/>
            <p:cNvSpPr/>
            <p:nvPr/>
          </p:nvSpPr>
          <p:spPr>
            <a:xfrm>
              <a:off x="3882673" y="-1"/>
              <a:ext cx="970300" cy="58808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  <p:sp>
          <p:nvSpPr>
            <p:cNvPr id="883" name="Shape 883"/>
            <p:cNvSpPr/>
            <p:nvPr/>
          </p:nvSpPr>
          <p:spPr>
            <a:xfrm flipH="1">
              <a:off x="3205072" y="-1"/>
              <a:ext cx="677603" cy="67626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bevel/>
              <a:head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59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" grpId="0" animBg="1" advAuto="0"/>
      <p:bldP spid="685" grpId="0" animBg="1" advAuto="0"/>
      <p:bldP spid="686" grpId="0" animBg="1" advAuto="0"/>
      <p:bldP spid="694" grpId="0" animBg="1" advAuto="0"/>
      <p:bldP spid="707" grpId="0" animBg="1" advAuto="0"/>
      <p:bldP spid="825" grpId="0" animBg="1" advAuto="0"/>
      <p:bldP spid="835" grpId="0" animBg="1" advAuto="0"/>
      <p:bldP spid="836" grpId="0" animBg="1" advAuto="0"/>
      <p:bldP spid="837" grpId="0" animBg="1" advAuto="0"/>
      <p:bldP spid="838" grpId="0" animBg="1" advAuto="0"/>
      <p:bldP spid="839" grpId="0" animBg="1" advAuto="0"/>
      <p:bldP spid="862" grpId="0" animBg="1" advAuto="0"/>
      <p:bldP spid="873" grpId="0" animBg="1" advAuto="0"/>
      <p:bldP spid="884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4643120" y="4554061"/>
            <a:ext cx="4248472" cy="1944216"/>
          </a:xfrm>
          <a:prstGeom prst="roundRect">
            <a:avLst>
              <a:gd name="adj" fmla="val 4394"/>
            </a:avLst>
          </a:prstGeom>
          <a:blipFill>
            <a:blip r:embed="rId2"/>
            <a:tile tx="0" ty="0" sx="100000" sy="100000" flip="none" algn="tl"/>
          </a:blip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69875" indent="-269875">
              <a:buFont typeface="Wingdings" pitchFamily="2" charset="2"/>
              <a:buChar char="n"/>
            </a:pP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不同</a:t>
            </a: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网络、不同模态、不同时空关系下的视音频语义约束和聚集</a:t>
            </a: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特性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9875" indent="-269875">
              <a:buFont typeface="Wingdings" pitchFamily="2" charset="2"/>
              <a:buChar char="n"/>
            </a:pP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局部到整体的语义概念</a:t>
            </a: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联合分布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69875" indent="-269875">
              <a:buFont typeface="Wingdings" pitchFamily="2" charset="2"/>
              <a:buChar char="n"/>
            </a:pPr>
            <a:r>
              <a:rPr lang="zh-CN" altLang="en-US" sz="2000" b="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实现跨网互联的识别与</a:t>
            </a:r>
            <a:r>
              <a:rPr lang="zh-CN" altLang="en-US" sz="2000" b="0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感知</a:t>
            </a:r>
            <a:endParaRPr lang="en-US" altLang="zh-CN" sz="2000" b="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2" name="Shape 632"/>
          <p:cNvSpPr>
            <a:spLocks noGrp="1"/>
          </p:cNvSpPr>
          <p:nvPr>
            <p:ph type="title"/>
          </p:nvPr>
        </p:nvSpPr>
        <p:spPr>
          <a:xfrm>
            <a:off x="1204912" y="250824"/>
            <a:ext cx="7859712" cy="65881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3600" dirty="0" smtClean="0">
                <a:solidFill>
                  <a:srgbClr val="C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可能的研究内容</a:t>
            </a:r>
            <a:endParaRPr sz="3600" dirty="0">
              <a:solidFill>
                <a:srgbClr val="C00000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771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959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959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89387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178923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" name="矩形 3072"/>
          <p:cNvSpPr/>
          <p:nvPr/>
        </p:nvSpPr>
        <p:spPr>
          <a:xfrm>
            <a:off x="82758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104360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视音频数据时空对齐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93597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视音频数据的层次化结构表示建模与学习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89387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支持跨网多态应用的视音频高效索引与检索</a:t>
            </a:r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上弧形箭头 48"/>
          <p:cNvSpPr/>
          <p:nvPr/>
        </p:nvSpPr>
        <p:spPr>
          <a:xfrm rot="1489155" flipV="1">
            <a:off x="4147657" y="4915054"/>
            <a:ext cx="508438" cy="213509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8024" y="1275258"/>
            <a:ext cx="3816424" cy="308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2378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lvl="0"/>
            <a:r>
              <a:rPr lang="zh-CN" altLang="en-US" dirty="0" smtClean="0"/>
              <a:t>跨网互联的识别与感知</a:t>
            </a:r>
            <a:endParaRPr lang="zh-CN" altLang="en-US" dirty="0"/>
          </a:p>
        </p:txBody>
      </p:sp>
      <p:sp>
        <p:nvSpPr>
          <p:cNvPr id="602" name="Shape 60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ym typeface="微软雅黑"/>
              </a:rPr>
              <a:t>跨网语义融合与增强</a:t>
            </a:r>
            <a:endParaRPr lang="en-US" altLang="zh-CN" dirty="0" smtClean="0">
              <a:sym typeface="微软雅黑"/>
            </a:endParaRPr>
          </a:p>
          <a:p>
            <a:pPr lvl="1"/>
            <a:r>
              <a:rPr lang="zh-CN" altLang="en-US" dirty="0" smtClean="0"/>
              <a:t>利用</a:t>
            </a:r>
            <a:r>
              <a:rPr lang="en-US" altLang="zh-CN" dirty="0"/>
              <a:t>Side Information</a:t>
            </a:r>
            <a:r>
              <a:rPr lang="zh-CN" altLang="en-US" dirty="0"/>
              <a:t>的识别与理解</a:t>
            </a:r>
            <a:endParaRPr lang="en-US" altLang="zh-CN" dirty="0"/>
          </a:p>
          <a:p>
            <a:pPr lvl="2"/>
            <a:r>
              <a:rPr lang="zh-CN" altLang="en-US" dirty="0"/>
              <a:t>例</a:t>
            </a:r>
            <a:r>
              <a:rPr lang="zh-CN" altLang="en-US" dirty="0" smtClean="0"/>
              <a:t>：日常</a:t>
            </a:r>
            <a:r>
              <a:rPr lang="zh-CN" altLang="en-US" dirty="0"/>
              <a:t>用品的识别</a:t>
            </a:r>
            <a:endParaRPr lang="en-US" altLang="zh-CN" dirty="0"/>
          </a:p>
          <a:p>
            <a:pPr lvl="1"/>
            <a:r>
              <a:rPr lang="zh-CN" altLang="en-US" dirty="0" smtClean="0"/>
              <a:t>利用</a:t>
            </a:r>
            <a:r>
              <a:rPr lang="zh-CN" altLang="en-US" dirty="0"/>
              <a:t>不完全信息的时空补全</a:t>
            </a:r>
            <a:endParaRPr lang="en-US" altLang="zh-CN" dirty="0"/>
          </a:p>
          <a:p>
            <a:pPr lvl="2"/>
            <a:r>
              <a:rPr lang="zh-CN" altLang="en-US" dirty="0"/>
              <a:t>时空</a:t>
            </a:r>
            <a:r>
              <a:rPr lang="zh-CN" altLang="en-US" dirty="0" smtClean="0"/>
              <a:t>互补，如利用</a:t>
            </a:r>
            <a:r>
              <a:rPr lang="zh-CN" altLang="en-US" dirty="0"/>
              <a:t>跟踪补齐</a:t>
            </a:r>
            <a:r>
              <a:rPr lang="en-US" altLang="zh-CN" dirty="0"/>
              <a:t>ID</a:t>
            </a:r>
          </a:p>
          <a:p>
            <a:pPr lvl="2"/>
            <a:r>
              <a:rPr lang="zh-CN" altLang="en-US" dirty="0"/>
              <a:t>时空片段</a:t>
            </a:r>
            <a:r>
              <a:rPr lang="zh-CN" altLang="en-US" dirty="0" smtClean="0"/>
              <a:t>对齐，只</a:t>
            </a:r>
            <a:r>
              <a:rPr lang="zh-CN" altLang="en-US" dirty="0"/>
              <a:t>知道片段行为的</a:t>
            </a:r>
            <a:r>
              <a:rPr lang="zh-CN" altLang="en-US" dirty="0" smtClean="0"/>
              <a:t>判别</a:t>
            </a:r>
            <a:endParaRPr lang="en-US" altLang="zh-CN" dirty="0"/>
          </a:p>
        </p:txBody>
      </p:sp>
      <p:grpSp>
        <p:nvGrpSpPr>
          <p:cNvPr id="9" name="组合 91"/>
          <p:cNvGrpSpPr>
            <a:grpSpLocks/>
          </p:cNvGrpSpPr>
          <p:nvPr/>
        </p:nvGrpSpPr>
        <p:grpSpPr bwMode="auto">
          <a:xfrm>
            <a:off x="3422389" y="5479170"/>
            <a:ext cx="2486025" cy="1225550"/>
            <a:chOff x="3779791" y="5515571"/>
            <a:chExt cx="2486295" cy="1225730"/>
          </a:xfrm>
        </p:grpSpPr>
        <p:pic>
          <p:nvPicPr>
            <p:cNvPr id="148" name="图片 23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7502" y="5661058"/>
              <a:ext cx="2300682" cy="1047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9" name="矩形 148"/>
            <p:cNvSpPr/>
            <p:nvPr/>
          </p:nvSpPr>
          <p:spPr>
            <a:xfrm>
              <a:off x="3779791" y="5515571"/>
              <a:ext cx="2486295" cy="12257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0" name="矩形 232"/>
            <p:cNvSpPr>
              <a:spLocks noChangeArrowheads="1"/>
            </p:cNvSpPr>
            <p:nvPr/>
          </p:nvSpPr>
          <p:spPr bwMode="auto">
            <a:xfrm>
              <a:off x="3938649" y="5517042"/>
              <a:ext cx="1569830" cy="313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20000"/>
                </a:spcBef>
                <a:buClr>
                  <a:schemeClr val="hlink"/>
                </a:buClr>
              </a:pPr>
              <a:r>
                <a:rPr lang="zh-CN" altLang="en-US" dirty="0">
                  <a:latin typeface="黑体" pitchFamily="49" charset="-122"/>
                  <a:ea typeface="黑体" pitchFamily="49" charset="-122"/>
                </a:rPr>
                <a:t>跨网语义</a:t>
              </a:r>
              <a:r>
                <a:rPr lang="zh-CN" altLang="en-US" dirty="0" smtClean="0">
                  <a:latin typeface="黑体" pitchFamily="49" charset="-122"/>
                  <a:ea typeface="黑体" pitchFamily="49" charset="-122"/>
                </a:rPr>
                <a:t>分析</a:t>
              </a:r>
              <a:endParaRPr lang="zh-CN" altLang="en-US" dirty="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0" name="圆角矩形 9"/>
          <p:cNvSpPr/>
          <p:nvPr/>
        </p:nvSpPr>
        <p:spPr bwMode="auto">
          <a:xfrm>
            <a:off x="758167" y="4098045"/>
            <a:ext cx="7955359" cy="2663825"/>
          </a:xfrm>
          <a:prstGeom prst="roundRect">
            <a:avLst>
              <a:gd name="adj" fmla="val 789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右箭头 93"/>
          <p:cNvSpPr>
            <a:spLocks noChangeArrowheads="1"/>
          </p:cNvSpPr>
          <p:nvPr/>
        </p:nvSpPr>
        <p:spPr bwMode="auto">
          <a:xfrm rot="19800000">
            <a:off x="2530214" y="4744158"/>
            <a:ext cx="647700" cy="287337"/>
          </a:xfrm>
          <a:prstGeom prst="rightArrow">
            <a:avLst>
              <a:gd name="adj1" fmla="val 50000"/>
              <a:gd name="adj2" fmla="val 49723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12" name="右箭头 94"/>
          <p:cNvSpPr>
            <a:spLocks noChangeArrowheads="1"/>
          </p:cNvSpPr>
          <p:nvPr/>
        </p:nvSpPr>
        <p:spPr bwMode="auto">
          <a:xfrm rot="8541286">
            <a:off x="5886189" y="5339470"/>
            <a:ext cx="614362" cy="287338"/>
          </a:xfrm>
          <a:prstGeom prst="rightArrow">
            <a:avLst>
              <a:gd name="adj1" fmla="val 50000"/>
              <a:gd name="adj2" fmla="val 49722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13" name="右箭头 95"/>
          <p:cNvSpPr>
            <a:spLocks noChangeArrowheads="1"/>
          </p:cNvSpPr>
          <p:nvPr/>
        </p:nvSpPr>
        <p:spPr bwMode="auto">
          <a:xfrm>
            <a:off x="6010014" y="4688595"/>
            <a:ext cx="436562" cy="288925"/>
          </a:xfrm>
          <a:prstGeom prst="rightArrow">
            <a:avLst>
              <a:gd name="adj1" fmla="val 50000"/>
              <a:gd name="adj2" fmla="val 49723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14" name="右箭头 96"/>
          <p:cNvSpPr>
            <a:spLocks noChangeArrowheads="1"/>
          </p:cNvSpPr>
          <p:nvPr/>
        </p:nvSpPr>
        <p:spPr bwMode="auto">
          <a:xfrm>
            <a:off x="5979851" y="6050670"/>
            <a:ext cx="436563" cy="287338"/>
          </a:xfrm>
          <a:prstGeom prst="rightArrow">
            <a:avLst>
              <a:gd name="adj1" fmla="val 50000"/>
              <a:gd name="adj2" fmla="val 49723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15" name="新月形 31"/>
          <p:cNvSpPr/>
          <p:nvPr/>
        </p:nvSpPr>
        <p:spPr bwMode="auto">
          <a:xfrm>
            <a:off x="1814251" y="4929895"/>
            <a:ext cx="644525" cy="989013"/>
          </a:xfrm>
          <a:custGeom>
            <a:avLst/>
            <a:gdLst>
              <a:gd name="connsiteX0" fmla="*/ 792088 w 792088"/>
              <a:gd name="connsiteY0" fmla="*/ 2344389 h 2344389"/>
              <a:gd name="connsiteX1" fmla="*/ 0 w 792088"/>
              <a:gd name="connsiteY1" fmla="*/ 1172194 h 2344389"/>
              <a:gd name="connsiteX2" fmla="*/ 792088 w 792088"/>
              <a:gd name="connsiteY2" fmla="*/ -1 h 2344389"/>
              <a:gd name="connsiteX3" fmla="*/ 519871 w 792088"/>
              <a:gd name="connsiteY3" fmla="*/ 1172194 h 2344389"/>
              <a:gd name="connsiteX4" fmla="*/ 792088 w 792088"/>
              <a:gd name="connsiteY4" fmla="*/ 2344389 h 2344389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704409 w 704409"/>
              <a:gd name="connsiteY0" fmla="*/ 2363440 h 2363440"/>
              <a:gd name="connsiteX1" fmla="*/ 17096 w 704409"/>
              <a:gd name="connsiteY1" fmla="*/ 1153145 h 2363440"/>
              <a:gd name="connsiteX2" fmla="*/ 428184 w 704409"/>
              <a:gd name="connsiteY2" fmla="*/ 0 h 2363440"/>
              <a:gd name="connsiteX3" fmla="*/ 536967 w 704409"/>
              <a:gd name="connsiteY3" fmla="*/ 1153145 h 2363440"/>
              <a:gd name="connsiteX4" fmla="*/ 704409 w 704409"/>
              <a:gd name="connsiteY4" fmla="*/ 2363440 h 2363440"/>
              <a:gd name="connsiteX0" fmla="*/ 704409 w 704529"/>
              <a:gd name="connsiteY0" fmla="*/ 2363440 h 2363440"/>
              <a:gd name="connsiteX1" fmla="*/ 17096 w 704529"/>
              <a:gd name="connsiteY1" fmla="*/ 1153145 h 2363440"/>
              <a:gd name="connsiteX2" fmla="*/ 428184 w 704529"/>
              <a:gd name="connsiteY2" fmla="*/ 0 h 2363440"/>
              <a:gd name="connsiteX3" fmla="*/ 536967 w 704529"/>
              <a:gd name="connsiteY3" fmla="*/ 1153145 h 2363440"/>
              <a:gd name="connsiteX4" fmla="*/ 704409 w 704529"/>
              <a:gd name="connsiteY4" fmla="*/ 2363440 h 2363440"/>
              <a:gd name="connsiteX0" fmla="*/ 552244 w 572594"/>
              <a:gd name="connsiteY0" fmla="*/ 2344390 h 2344390"/>
              <a:gd name="connsiteX1" fmla="*/ 7806 w 572594"/>
              <a:gd name="connsiteY1" fmla="*/ 1153145 h 2344390"/>
              <a:gd name="connsiteX2" fmla="*/ 418894 w 572594"/>
              <a:gd name="connsiteY2" fmla="*/ 0 h 2344390"/>
              <a:gd name="connsiteX3" fmla="*/ 527677 w 572594"/>
              <a:gd name="connsiteY3" fmla="*/ 1153145 h 2344390"/>
              <a:gd name="connsiteX4" fmla="*/ 552244 w 572594"/>
              <a:gd name="connsiteY4" fmla="*/ 2344390 h 2344390"/>
              <a:gd name="connsiteX0" fmla="*/ 552244 w 604481"/>
              <a:gd name="connsiteY0" fmla="*/ 2344390 h 2344390"/>
              <a:gd name="connsiteX1" fmla="*/ 7806 w 604481"/>
              <a:gd name="connsiteY1" fmla="*/ 1153145 h 2344390"/>
              <a:gd name="connsiteX2" fmla="*/ 418894 w 604481"/>
              <a:gd name="connsiteY2" fmla="*/ 0 h 2344390"/>
              <a:gd name="connsiteX3" fmla="*/ 594352 w 604481"/>
              <a:gd name="connsiteY3" fmla="*/ 1172195 h 2344390"/>
              <a:gd name="connsiteX4" fmla="*/ 552244 w 604481"/>
              <a:gd name="connsiteY4" fmla="*/ 2344390 h 2344390"/>
              <a:gd name="connsiteX0" fmla="*/ 552244 w 620412"/>
              <a:gd name="connsiteY0" fmla="*/ 2344390 h 2344390"/>
              <a:gd name="connsiteX1" fmla="*/ 7806 w 620412"/>
              <a:gd name="connsiteY1" fmla="*/ 1153145 h 2344390"/>
              <a:gd name="connsiteX2" fmla="*/ 418894 w 620412"/>
              <a:gd name="connsiteY2" fmla="*/ 0 h 2344390"/>
              <a:gd name="connsiteX3" fmla="*/ 594352 w 620412"/>
              <a:gd name="connsiteY3" fmla="*/ 1172195 h 2344390"/>
              <a:gd name="connsiteX4" fmla="*/ 552244 w 620412"/>
              <a:gd name="connsiteY4" fmla="*/ 2344390 h 2344390"/>
              <a:gd name="connsiteX0" fmla="*/ 501715 w 604845"/>
              <a:gd name="connsiteY0" fmla="*/ 2344390 h 2344390"/>
              <a:gd name="connsiteX1" fmla="*/ 4902 w 604845"/>
              <a:gd name="connsiteY1" fmla="*/ 1153145 h 2344390"/>
              <a:gd name="connsiteX2" fmla="*/ 415990 w 604845"/>
              <a:gd name="connsiteY2" fmla="*/ 0 h 2344390"/>
              <a:gd name="connsiteX3" fmla="*/ 591448 w 604845"/>
              <a:gd name="connsiteY3" fmla="*/ 1172195 h 2344390"/>
              <a:gd name="connsiteX4" fmla="*/ 501715 w 604845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416750 w 533137"/>
              <a:gd name="connsiteY0" fmla="*/ 2344390 h 2344390"/>
              <a:gd name="connsiteX1" fmla="*/ 24712 w 533137"/>
              <a:gd name="connsiteY1" fmla="*/ 1143620 h 2344390"/>
              <a:gd name="connsiteX2" fmla="*/ 331025 w 533137"/>
              <a:gd name="connsiteY2" fmla="*/ 0 h 2344390"/>
              <a:gd name="connsiteX3" fmla="*/ 506483 w 533137"/>
              <a:gd name="connsiteY3" fmla="*/ 1172195 h 2344390"/>
              <a:gd name="connsiteX4" fmla="*/ 416750 w 533137"/>
              <a:gd name="connsiteY4" fmla="*/ 2344390 h 2344390"/>
              <a:gd name="connsiteX0" fmla="*/ 416750 w 556948"/>
              <a:gd name="connsiteY0" fmla="*/ 2344390 h 2344390"/>
              <a:gd name="connsiteX1" fmla="*/ 24712 w 556948"/>
              <a:gd name="connsiteY1" fmla="*/ 1143620 h 2344390"/>
              <a:gd name="connsiteX2" fmla="*/ 331025 w 556948"/>
              <a:gd name="connsiteY2" fmla="*/ 0 h 2344390"/>
              <a:gd name="connsiteX3" fmla="*/ 544583 w 556948"/>
              <a:gd name="connsiteY3" fmla="*/ 1172195 h 2344390"/>
              <a:gd name="connsiteX4" fmla="*/ 416750 w 556948"/>
              <a:gd name="connsiteY4" fmla="*/ 2344390 h 2344390"/>
              <a:gd name="connsiteX0" fmla="*/ 416750 w 553747"/>
              <a:gd name="connsiteY0" fmla="*/ 2344390 h 2344390"/>
              <a:gd name="connsiteX1" fmla="*/ 24712 w 553747"/>
              <a:gd name="connsiteY1" fmla="*/ 1143620 h 2344390"/>
              <a:gd name="connsiteX2" fmla="*/ 331025 w 553747"/>
              <a:gd name="connsiteY2" fmla="*/ 0 h 2344390"/>
              <a:gd name="connsiteX3" fmla="*/ 544583 w 553747"/>
              <a:gd name="connsiteY3" fmla="*/ 1172195 h 2344390"/>
              <a:gd name="connsiteX4" fmla="*/ 416750 w 553747"/>
              <a:gd name="connsiteY4" fmla="*/ 2344390 h 234439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618860"/>
              <a:gd name="connsiteY0" fmla="*/ 2325340 h 2325340"/>
              <a:gd name="connsiteX1" fmla="*/ 32414 w 618860"/>
              <a:gd name="connsiteY1" fmla="*/ 1124570 h 2325340"/>
              <a:gd name="connsiteX2" fmla="*/ 319677 w 618860"/>
              <a:gd name="connsiteY2" fmla="*/ 0 h 2325340"/>
              <a:gd name="connsiteX3" fmla="*/ 552285 w 618860"/>
              <a:gd name="connsiteY3" fmla="*/ 1153145 h 2325340"/>
              <a:gd name="connsiteX4" fmla="*/ 424452 w 618860"/>
              <a:gd name="connsiteY4" fmla="*/ 2325340 h 2325340"/>
              <a:gd name="connsiteX0" fmla="*/ 424452 w 618860"/>
              <a:gd name="connsiteY0" fmla="*/ 2325340 h 2325421"/>
              <a:gd name="connsiteX1" fmla="*/ 32414 w 618860"/>
              <a:gd name="connsiteY1" fmla="*/ 1124570 h 2325421"/>
              <a:gd name="connsiteX2" fmla="*/ 319677 w 618860"/>
              <a:gd name="connsiteY2" fmla="*/ 0 h 2325421"/>
              <a:gd name="connsiteX3" fmla="*/ 552285 w 618860"/>
              <a:gd name="connsiteY3" fmla="*/ 1153145 h 2325421"/>
              <a:gd name="connsiteX4" fmla="*/ 424452 w 618860"/>
              <a:gd name="connsiteY4" fmla="*/ 2325340 h 2325421"/>
              <a:gd name="connsiteX0" fmla="*/ 342779 w 571913"/>
              <a:gd name="connsiteY0" fmla="*/ 2344390 h 2344470"/>
              <a:gd name="connsiteX1" fmla="*/ 26941 w 571913"/>
              <a:gd name="connsiteY1" fmla="*/ 1124570 h 2344470"/>
              <a:gd name="connsiteX2" fmla="*/ 314204 w 571913"/>
              <a:gd name="connsiteY2" fmla="*/ 0 h 2344470"/>
              <a:gd name="connsiteX3" fmla="*/ 546812 w 571913"/>
              <a:gd name="connsiteY3" fmla="*/ 1153145 h 2344470"/>
              <a:gd name="connsiteX4" fmla="*/ 342779 w 571913"/>
              <a:gd name="connsiteY4" fmla="*/ 2344390 h 2344470"/>
              <a:gd name="connsiteX0" fmla="*/ 272829 w 566274"/>
              <a:gd name="connsiteY0" fmla="*/ 2439640 h 2439713"/>
              <a:gd name="connsiteX1" fmla="*/ 42716 w 566274"/>
              <a:gd name="connsiteY1" fmla="*/ 1124570 h 2439713"/>
              <a:gd name="connsiteX2" fmla="*/ 329979 w 566274"/>
              <a:gd name="connsiteY2" fmla="*/ 0 h 2439713"/>
              <a:gd name="connsiteX3" fmla="*/ 562587 w 566274"/>
              <a:gd name="connsiteY3" fmla="*/ 1153145 h 2439713"/>
              <a:gd name="connsiteX4" fmla="*/ 272829 w 566274"/>
              <a:gd name="connsiteY4" fmla="*/ 2439640 h 2439713"/>
              <a:gd name="connsiteX0" fmla="*/ 286511 w 677543"/>
              <a:gd name="connsiteY0" fmla="*/ 2430553 h 2430626"/>
              <a:gd name="connsiteX1" fmla="*/ 56398 w 677543"/>
              <a:gd name="connsiteY1" fmla="*/ 1115483 h 2430626"/>
              <a:gd name="connsiteX2" fmla="*/ 545238 w 677543"/>
              <a:gd name="connsiteY2" fmla="*/ 0 h 2430626"/>
              <a:gd name="connsiteX3" fmla="*/ 576269 w 677543"/>
              <a:gd name="connsiteY3" fmla="*/ 1144058 h 2430626"/>
              <a:gd name="connsiteX4" fmla="*/ 286511 w 677543"/>
              <a:gd name="connsiteY4" fmla="*/ 2430553 h 2430626"/>
              <a:gd name="connsiteX0" fmla="*/ 262511 w 706352"/>
              <a:gd name="connsiteY0" fmla="*/ 2376031 h 2376108"/>
              <a:gd name="connsiteX1" fmla="*/ 82792 w 706352"/>
              <a:gd name="connsiteY1" fmla="*/ 1115483 h 2376108"/>
              <a:gd name="connsiteX2" fmla="*/ 571632 w 706352"/>
              <a:gd name="connsiteY2" fmla="*/ 0 h 2376108"/>
              <a:gd name="connsiteX3" fmla="*/ 602663 w 706352"/>
              <a:gd name="connsiteY3" fmla="*/ 1144058 h 2376108"/>
              <a:gd name="connsiteX4" fmla="*/ 262511 w 706352"/>
              <a:gd name="connsiteY4" fmla="*/ 2376031 h 2376108"/>
              <a:gd name="connsiteX0" fmla="*/ 262511 w 682738"/>
              <a:gd name="connsiteY0" fmla="*/ 2376031 h 2376108"/>
              <a:gd name="connsiteX1" fmla="*/ 82792 w 682738"/>
              <a:gd name="connsiteY1" fmla="*/ 1115483 h 2376108"/>
              <a:gd name="connsiteX2" fmla="*/ 571632 w 682738"/>
              <a:gd name="connsiteY2" fmla="*/ 0 h 2376108"/>
              <a:gd name="connsiteX3" fmla="*/ 523472 w 682738"/>
              <a:gd name="connsiteY3" fmla="*/ 1125884 h 2376108"/>
              <a:gd name="connsiteX4" fmla="*/ 262511 w 682738"/>
              <a:gd name="connsiteY4" fmla="*/ 2376031 h 2376108"/>
              <a:gd name="connsiteX0" fmla="*/ 262511 w 662119"/>
              <a:gd name="connsiteY0" fmla="*/ 2376031 h 2376108"/>
              <a:gd name="connsiteX1" fmla="*/ 82792 w 662119"/>
              <a:gd name="connsiteY1" fmla="*/ 1115483 h 2376108"/>
              <a:gd name="connsiteX2" fmla="*/ 571632 w 662119"/>
              <a:gd name="connsiteY2" fmla="*/ 0 h 2376108"/>
              <a:gd name="connsiteX3" fmla="*/ 422684 w 662119"/>
              <a:gd name="connsiteY3" fmla="*/ 1153145 h 2376108"/>
              <a:gd name="connsiteX4" fmla="*/ 262511 w 662119"/>
              <a:gd name="connsiteY4" fmla="*/ 2376031 h 2376108"/>
              <a:gd name="connsiteX0" fmla="*/ 262511 w 669005"/>
              <a:gd name="connsiteY0" fmla="*/ 2376031 h 2376108"/>
              <a:gd name="connsiteX1" fmla="*/ 82792 w 669005"/>
              <a:gd name="connsiteY1" fmla="*/ 1115483 h 2376108"/>
              <a:gd name="connsiteX2" fmla="*/ 571632 w 669005"/>
              <a:gd name="connsiteY2" fmla="*/ 0 h 2376108"/>
              <a:gd name="connsiteX3" fmla="*/ 422684 w 669005"/>
              <a:gd name="connsiteY3" fmla="*/ 1153145 h 2376108"/>
              <a:gd name="connsiteX4" fmla="*/ 262511 w 669005"/>
              <a:gd name="connsiteY4" fmla="*/ 2376031 h 2376108"/>
              <a:gd name="connsiteX0" fmla="*/ 262511 w 679609"/>
              <a:gd name="connsiteY0" fmla="*/ 2376031 h 2376108"/>
              <a:gd name="connsiteX1" fmla="*/ 82792 w 679609"/>
              <a:gd name="connsiteY1" fmla="*/ 1115483 h 2376108"/>
              <a:gd name="connsiteX2" fmla="*/ 571632 w 679609"/>
              <a:gd name="connsiteY2" fmla="*/ 0 h 2376108"/>
              <a:gd name="connsiteX3" fmla="*/ 473078 w 679609"/>
              <a:gd name="connsiteY3" fmla="*/ 1153145 h 2376108"/>
              <a:gd name="connsiteX4" fmla="*/ 262511 w 679609"/>
              <a:gd name="connsiteY4" fmla="*/ 2376031 h 2376108"/>
              <a:gd name="connsiteX0" fmla="*/ 262511 w 1283152"/>
              <a:gd name="connsiteY0" fmla="*/ 2376031 h 2376108"/>
              <a:gd name="connsiteX1" fmla="*/ 82792 w 1283152"/>
              <a:gd name="connsiteY1" fmla="*/ 1115483 h 2376108"/>
              <a:gd name="connsiteX2" fmla="*/ 571632 w 1283152"/>
              <a:gd name="connsiteY2" fmla="*/ 0 h 2376108"/>
              <a:gd name="connsiteX3" fmla="*/ 1272188 w 1283152"/>
              <a:gd name="connsiteY3" fmla="*/ 1843766 h 2376108"/>
              <a:gd name="connsiteX4" fmla="*/ 262511 w 1283152"/>
              <a:gd name="connsiteY4" fmla="*/ 2376031 h 2376108"/>
              <a:gd name="connsiteX0" fmla="*/ 262511 w 1302415"/>
              <a:gd name="connsiteY0" fmla="*/ 2376031 h 2376108"/>
              <a:gd name="connsiteX1" fmla="*/ 82792 w 1302415"/>
              <a:gd name="connsiteY1" fmla="*/ 1115483 h 2376108"/>
              <a:gd name="connsiteX2" fmla="*/ 571632 w 1302415"/>
              <a:gd name="connsiteY2" fmla="*/ 0 h 2376108"/>
              <a:gd name="connsiteX3" fmla="*/ 1272188 w 1302415"/>
              <a:gd name="connsiteY3" fmla="*/ 1843766 h 2376108"/>
              <a:gd name="connsiteX4" fmla="*/ 262511 w 1302415"/>
              <a:gd name="connsiteY4" fmla="*/ 2376031 h 2376108"/>
              <a:gd name="connsiteX0" fmla="*/ 262511 w 1272952"/>
              <a:gd name="connsiteY0" fmla="*/ 2376031 h 2412081"/>
              <a:gd name="connsiteX1" fmla="*/ 82792 w 1272952"/>
              <a:gd name="connsiteY1" fmla="*/ 1115483 h 2412081"/>
              <a:gd name="connsiteX2" fmla="*/ 571632 w 1272952"/>
              <a:gd name="connsiteY2" fmla="*/ 0 h 2412081"/>
              <a:gd name="connsiteX3" fmla="*/ 1272188 w 1272952"/>
              <a:gd name="connsiteY3" fmla="*/ 1843766 h 2412081"/>
              <a:gd name="connsiteX4" fmla="*/ 698942 w 1272952"/>
              <a:gd name="connsiteY4" fmla="*/ 1907560 h 2412081"/>
              <a:gd name="connsiteX5" fmla="*/ 262511 w 1272952"/>
              <a:gd name="connsiteY5" fmla="*/ 2376031 h 2412081"/>
              <a:gd name="connsiteX0" fmla="*/ 258942 w 1269383"/>
              <a:gd name="connsiteY0" fmla="*/ 2376031 h 2412081"/>
              <a:gd name="connsiteX1" fmla="*/ 86422 w 1269383"/>
              <a:gd name="connsiteY1" fmla="*/ 1269964 h 2412081"/>
              <a:gd name="connsiteX2" fmla="*/ 568063 w 1269383"/>
              <a:gd name="connsiteY2" fmla="*/ 0 h 2412081"/>
              <a:gd name="connsiteX3" fmla="*/ 1268619 w 1269383"/>
              <a:gd name="connsiteY3" fmla="*/ 1843766 h 2412081"/>
              <a:gd name="connsiteX4" fmla="*/ 695373 w 1269383"/>
              <a:gd name="connsiteY4" fmla="*/ 1907560 h 2412081"/>
              <a:gd name="connsiteX5" fmla="*/ 258942 w 1269383"/>
              <a:gd name="connsiteY5" fmla="*/ 2376031 h 2412081"/>
              <a:gd name="connsiteX0" fmla="*/ 258942 w 1268715"/>
              <a:gd name="connsiteY0" fmla="*/ 2376031 h 2398336"/>
              <a:gd name="connsiteX1" fmla="*/ 86422 w 1268715"/>
              <a:gd name="connsiteY1" fmla="*/ 1269964 h 2398336"/>
              <a:gd name="connsiteX2" fmla="*/ 568063 w 1268715"/>
              <a:gd name="connsiteY2" fmla="*/ 0 h 2398336"/>
              <a:gd name="connsiteX3" fmla="*/ 1268619 w 1268715"/>
              <a:gd name="connsiteY3" fmla="*/ 1843766 h 2398336"/>
              <a:gd name="connsiteX4" fmla="*/ 616182 w 1268715"/>
              <a:gd name="connsiteY4" fmla="*/ 1480466 h 2398336"/>
              <a:gd name="connsiteX5" fmla="*/ 258942 w 1268715"/>
              <a:gd name="connsiteY5" fmla="*/ 2376031 h 2398336"/>
              <a:gd name="connsiteX0" fmla="*/ 258942 w 1268715"/>
              <a:gd name="connsiteY0" fmla="*/ 2376031 h 2398336"/>
              <a:gd name="connsiteX1" fmla="*/ 86422 w 1268715"/>
              <a:gd name="connsiteY1" fmla="*/ 1269964 h 2398336"/>
              <a:gd name="connsiteX2" fmla="*/ 568063 w 1268715"/>
              <a:gd name="connsiteY2" fmla="*/ 0 h 2398336"/>
              <a:gd name="connsiteX3" fmla="*/ 1268619 w 1268715"/>
              <a:gd name="connsiteY3" fmla="*/ 1571153 h 2398336"/>
              <a:gd name="connsiteX4" fmla="*/ 616182 w 1268715"/>
              <a:gd name="connsiteY4" fmla="*/ 1480466 h 2398336"/>
              <a:gd name="connsiteX5" fmla="*/ 258942 w 1268715"/>
              <a:gd name="connsiteY5" fmla="*/ 2376031 h 2398336"/>
              <a:gd name="connsiteX0" fmla="*/ 230290 w 1240063"/>
              <a:gd name="connsiteY0" fmla="*/ 2376031 h 2398336"/>
              <a:gd name="connsiteX1" fmla="*/ 122563 w 1240063"/>
              <a:gd name="connsiteY1" fmla="*/ 1269964 h 2398336"/>
              <a:gd name="connsiteX2" fmla="*/ 539411 w 1240063"/>
              <a:gd name="connsiteY2" fmla="*/ 0 h 2398336"/>
              <a:gd name="connsiteX3" fmla="*/ 1239967 w 1240063"/>
              <a:gd name="connsiteY3" fmla="*/ 1571153 h 2398336"/>
              <a:gd name="connsiteX4" fmla="*/ 587530 w 1240063"/>
              <a:gd name="connsiteY4" fmla="*/ 1480466 h 2398336"/>
              <a:gd name="connsiteX5" fmla="*/ 230290 w 1240063"/>
              <a:gd name="connsiteY5" fmla="*/ 2376031 h 2398336"/>
              <a:gd name="connsiteX0" fmla="*/ 228015 w 1237788"/>
              <a:gd name="connsiteY0" fmla="*/ 2376031 h 2398336"/>
              <a:gd name="connsiteX1" fmla="*/ 120288 w 1237788"/>
              <a:gd name="connsiteY1" fmla="*/ 1269964 h 2398336"/>
              <a:gd name="connsiteX2" fmla="*/ 537136 w 1237788"/>
              <a:gd name="connsiteY2" fmla="*/ 0 h 2398336"/>
              <a:gd name="connsiteX3" fmla="*/ 1237692 w 1237788"/>
              <a:gd name="connsiteY3" fmla="*/ 1571153 h 2398336"/>
              <a:gd name="connsiteX4" fmla="*/ 585255 w 1237788"/>
              <a:gd name="connsiteY4" fmla="*/ 1480466 h 2398336"/>
              <a:gd name="connsiteX5" fmla="*/ 228015 w 1237788"/>
              <a:gd name="connsiteY5" fmla="*/ 2376031 h 239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7788" h="2398336">
                <a:moveTo>
                  <a:pt x="228015" y="2376031"/>
                </a:moveTo>
                <a:cubicBezTo>
                  <a:pt x="-180868" y="2385556"/>
                  <a:pt x="75967" y="1547836"/>
                  <a:pt x="120288" y="1269964"/>
                </a:cubicBezTo>
                <a:cubicBezTo>
                  <a:pt x="164609" y="992092"/>
                  <a:pt x="99678" y="0"/>
                  <a:pt x="537136" y="0"/>
                </a:cubicBezTo>
                <a:cubicBezTo>
                  <a:pt x="789347" y="77793"/>
                  <a:pt x="1229672" y="1324409"/>
                  <a:pt x="1237692" y="1571153"/>
                </a:cubicBezTo>
                <a:cubicBezTo>
                  <a:pt x="1245712" y="1817897"/>
                  <a:pt x="753534" y="1391755"/>
                  <a:pt x="585255" y="1480466"/>
                </a:cubicBezTo>
                <a:cubicBezTo>
                  <a:pt x="416976" y="1569177"/>
                  <a:pt x="347505" y="2558023"/>
                  <a:pt x="228015" y="2376031"/>
                </a:cubicBezTo>
                <a:close/>
              </a:path>
            </a:pathLst>
          </a:cu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新月形 31"/>
          <p:cNvSpPr/>
          <p:nvPr/>
        </p:nvSpPr>
        <p:spPr bwMode="auto">
          <a:xfrm>
            <a:off x="1163376" y="4785433"/>
            <a:ext cx="327025" cy="1304925"/>
          </a:xfrm>
          <a:custGeom>
            <a:avLst/>
            <a:gdLst>
              <a:gd name="connsiteX0" fmla="*/ 792088 w 792088"/>
              <a:gd name="connsiteY0" fmla="*/ 2344389 h 2344389"/>
              <a:gd name="connsiteX1" fmla="*/ 0 w 792088"/>
              <a:gd name="connsiteY1" fmla="*/ 1172194 h 2344389"/>
              <a:gd name="connsiteX2" fmla="*/ 792088 w 792088"/>
              <a:gd name="connsiteY2" fmla="*/ -1 h 2344389"/>
              <a:gd name="connsiteX3" fmla="*/ 519871 w 792088"/>
              <a:gd name="connsiteY3" fmla="*/ 1172194 h 2344389"/>
              <a:gd name="connsiteX4" fmla="*/ 792088 w 792088"/>
              <a:gd name="connsiteY4" fmla="*/ 2344389 h 2344389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704409 w 704409"/>
              <a:gd name="connsiteY0" fmla="*/ 2363440 h 2363440"/>
              <a:gd name="connsiteX1" fmla="*/ 17096 w 704409"/>
              <a:gd name="connsiteY1" fmla="*/ 1153145 h 2363440"/>
              <a:gd name="connsiteX2" fmla="*/ 428184 w 704409"/>
              <a:gd name="connsiteY2" fmla="*/ 0 h 2363440"/>
              <a:gd name="connsiteX3" fmla="*/ 536967 w 704409"/>
              <a:gd name="connsiteY3" fmla="*/ 1153145 h 2363440"/>
              <a:gd name="connsiteX4" fmla="*/ 704409 w 704409"/>
              <a:gd name="connsiteY4" fmla="*/ 2363440 h 2363440"/>
              <a:gd name="connsiteX0" fmla="*/ 704409 w 704529"/>
              <a:gd name="connsiteY0" fmla="*/ 2363440 h 2363440"/>
              <a:gd name="connsiteX1" fmla="*/ 17096 w 704529"/>
              <a:gd name="connsiteY1" fmla="*/ 1153145 h 2363440"/>
              <a:gd name="connsiteX2" fmla="*/ 428184 w 704529"/>
              <a:gd name="connsiteY2" fmla="*/ 0 h 2363440"/>
              <a:gd name="connsiteX3" fmla="*/ 536967 w 704529"/>
              <a:gd name="connsiteY3" fmla="*/ 1153145 h 2363440"/>
              <a:gd name="connsiteX4" fmla="*/ 704409 w 704529"/>
              <a:gd name="connsiteY4" fmla="*/ 2363440 h 2363440"/>
              <a:gd name="connsiteX0" fmla="*/ 552244 w 572594"/>
              <a:gd name="connsiteY0" fmla="*/ 2344390 h 2344390"/>
              <a:gd name="connsiteX1" fmla="*/ 7806 w 572594"/>
              <a:gd name="connsiteY1" fmla="*/ 1153145 h 2344390"/>
              <a:gd name="connsiteX2" fmla="*/ 418894 w 572594"/>
              <a:gd name="connsiteY2" fmla="*/ 0 h 2344390"/>
              <a:gd name="connsiteX3" fmla="*/ 527677 w 572594"/>
              <a:gd name="connsiteY3" fmla="*/ 1153145 h 2344390"/>
              <a:gd name="connsiteX4" fmla="*/ 552244 w 572594"/>
              <a:gd name="connsiteY4" fmla="*/ 2344390 h 2344390"/>
              <a:gd name="connsiteX0" fmla="*/ 552244 w 604481"/>
              <a:gd name="connsiteY0" fmla="*/ 2344390 h 2344390"/>
              <a:gd name="connsiteX1" fmla="*/ 7806 w 604481"/>
              <a:gd name="connsiteY1" fmla="*/ 1153145 h 2344390"/>
              <a:gd name="connsiteX2" fmla="*/ 418894 w 604481"/>
              <a:gd name="connsiteY2" fmla="*/ 0 h 2344390"/>
              <a:gd name="connsiteX3" fmla="*/ 594352 w 604481"/>
              <a:gd name="connsiteY3" fmla="*/ 1172195 h 2344390"/>
              <a:gd name="connsiteX4" fmla="*/ 552244 w 604481"/>
              <a:gd name="connsiteY4" fmla="*/ 2344390 h 2344390"/>
              <a:gd name="connsiteX0" fmla="*/ 552244 w 620412"/>
              <a:gd name="connsiteY0" fmla="*/ 2344390 h 2344390"/>
              <a:gd name="connsiteX1" fmla="*/ 7806 w 620412"/>
              <a:gd name="connsiteY1" fmla="*/ 1153145 h 2344390"/>
              <a:gd name="connsiteX2" fmla="*/ 418894 w 620412"/>
              <a:gd name="connsiteY2" fmla="*/ 0 h 2344390"/>
              <a:gd name="connsiteX3" fmla="*/ 594352 w 620412"/>
              <a:gd name="connsiteY3" fmla="*/ 1172195 h 2344390"/>
              <a:gd name="connsiteX4" fmla="*/ 552244 w 620412"/>
              <a:gd name="connsiteY4" fmla="*/ 2344390 h 2344390"/>
              <a:gd name="connsiteX0" fmla="*/ 501715 w 604845"/>
              <a:gd name="connsiteY0" fmla="*/ 2344390 h 2344390"/>
              <a:gd name="connsiteX1" fmla="*/ 4902 w 604845"/>
              <a:gd name="connsiteY1" fmla="*/ 1153145 h 2344390"/>
              <a:gd name="connsiteX2" fmla="*/ 415990 w 604845"/>
              <a:gd name="connsiteY2" fmla="*/ 0 h 2344390"/>
              <a:gd name="connsiteX3" fmla="*/ 591448 w 604845"/>
              <a:gd name="connsiteY3" fmla="*/ 1172195 h 2344390"/>
              <a:gd name="connsiteX4" fmla="*/ 501715 w 604845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416750 w 533137"/>
              <a:gd name="connsiteY0" fmla="*/ 2344390 h 2344390"/>
              <a:gd name="connsiteX1" fmla="*/ 24712 w 533137"/>
              <a:gd name="connsiteY1" fmla="*/ 1143620 h 2344390"/>
              <a:gd name="connsiteX2" fmla="*/ 331025 w 533137"/>
              <a:gd name="connsiteY2" fmla="*/ 0 h 2344390"/>
              <a:gd name="connsiteX3" fmla="*/ 506483 w 533137"/>
              <a:gd name="connsiteY3" fmla="*/ 1172195 h 2344390"/>
              <a:gd name="connsiteX4" fmla="*/ 416750 w 533137"/>
              <a:gd name="connsiteY4" fmla="*/ 2344390 h 2344390"/>
              <a:gd name="connsiteX0" fmla="*/ 416750 w 556948"/>
              <a:gd name="connsiteY0" fmla="*/ 2344390 h 2344390"/>
              <a:gd name="connsiteX1" fmla="*/ 24712 w 556948"/>
              <a:gd name="connsiteY1" fmla="*/ 1143620 h 2344390"/>
              <a:gd name="connsiteX2" fmla="*/ 331025 w 556948"/>
              <a:gd name="connsiteY2" fmla="*/ 0 h 2344390"/>
              <a:gd name="connsiteX3" fmla="*/ 544583 w 556948"/>
              <a:gd name="connsiteY3" fmla="*/ 1172195 h 2344390"/>
              <a:gd name="connsiteX4" fmla="*/ 416750 w 556948"/>
              <a:gd name="connsiteY4" fmla="*/ 2344390 h 2344390"/>
              <a:gd name="connsiteX0" fmla="*/ 416750 w 553747"/>
              <a:gd name="connsiteY0" fmla="*/ 2344390 h 2344390"/>
              <a:gd name="connsiteX1" fmla="*/ 24712 w 553747"/>
              <a:gd name="connsiteY1" fmla="*/ 1143620 h 2344390"/>
              <a:gd name="connsiteX2" fmla="*/ 331025 w 553747"/>
              <a:gd name="connsiteY2" fmla="*/ 0 h 2344390"/>
              <a:gd name="connsiteX3" fmla="*/ 544583 w 553747"/>
              <a:gd name="connsiteY3" fmla="*/ 1172195 h 2344390"/>
              <a:gd name="connsiteX4" fmla="*/ 416750 w 553747"/>
              <a:gd name="connsiteY4" fmla="*/ 2344390 h 234439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618860"/>
              <a:gd name="connsiteY0" fmla="*/ 2325340 h 2325340"/>
              <a:gd name="connsiteX1" fmla="*/ 32414 w 618860"/>
              <a:gd name="connsiteY1" fmla="*/ 1124570 h 2325340"/>
              <a:gd name="connsiteX2" fmla="*/ 319677 w 618860"/>
              <a:gd name="connsiteY2" fmla="*/ 0 h 2325340"/>
              <a:gd name="connsiteX3" fmla="*/ 552285 w 618860"/>
              <a:gd name="connsiteY3" fmla="*/ 1153145 h 2325340"/>
              <a:gd name="connsiteX4" fmla="*/ 424452 w 618860"/>
              <a:gd name="connsiteY4" fmla="*/ 2325340 h 2325340"/>
              <a:gd name="connsiteX0" fmla="*/ 424452 w 618860"/>
              <a:gd name="connsiteY0" fmla="*/ 2325340 h 2325421"/>
              <a:gd name="connsiteX1" fmla="*/ 32414 w 618860"/>
              <a:gd name="connsiteY1" fmla="*/ 1124570 h 2325421"/>
              <a:gd name="connsiteX2" fmla="*/ 319677 w 618860"/>
              <a:gd name="connsiteY2" fmla="*/ 0 h 2325421"/>
              <a:gd name="connsiteX3" fmla="*/ 552285 w 618860"/>
              <a:gd name="connsiteY3" fmla="*/ 1153145 h 2325421"/>
              <a:gd name="connsiteX4" fmla="*/ 424452 w 618860"/>
              <a:gd name="connsiteY4" fmla="*/ 2325340 h 2325421"/>
              <a:gd name="connsiteX0" fmla="*/ 342779 w 571913"/>
              <a:gd name="connsiteY0" fmla="*/ 2344390 h 2344470"/>
              <a:gd name="connsiteX1" fmla="*/ 26941 w 571913"/>
              <a:gd name="connsiteY1" fmla="*/ 1124570 h 2344470"/>
              <a:gd name="connsiteX2" fmla="*/ 314204 w 571913"/>
              <a:gd name="connsiteY2" fmla="*/ 0 h 2344470"/>
              <a:gd name="connsiteX3" fmla="*/ 546812 w 571913"/>
              <a:gd name="connsiteY3" fmla="*/ 1153145 h 2344470"/>
              <a:gd name="connsiteX4" fmla="*/ 342779 w 571913"/>
              <a:gd name="connsiteY4" fmla="*/ 2344390 h 2344470"/>
              <a:gd name="connsiteX0" fmla="*/ 272829 w 566274"/>
              <a:gd name="connsiteY0" fmla="*/ 2439640 h 2439713"/>
              <a:gd name="connsiteX1" fmla="*/ 42716 w 566274"/>
              <a:gd name="connsiteY1" fmla="*/ 1124570 h 2439713"/>
              <a:gd name="connsiteX2" fmla="*/ 329979 w 566274"/>
              <a:gd name="connsiteY2" fmla="*/ 0 h 2439713"/>
              <a:gd name="connsiteX3" fmla="*/ 562587 w 566274"/>
              <a:gd name="connsiteY3" fmla="*/ 1153145 h 2439713"/>
              <a:gd name="connsiteX4" fmla="*/ 272829 w 566274"/>
              <a:gd name="connsiteY4" fmla="*/ 2439640 h 2439713"/>
              <a:gd name="connsiteX0" fmla="*/ 372725 w 673781"/>
              <a:gd name="connsiteY0" fmla="*/ 2439640 h 2439713"/>
              <a:gd name="connsiteX1" fmla="*/ 142612 w 673781"/>
              <a:gd name="connsiteY1" fmla="*/ 1124570 h 2439713"/>
              <a:gd name="connsiteX2" fmla="*/ 225183 w 673781"/>
              <a:gd name="connsiteY2" fmla="*/ 0 h 2439713"/>
              <a:gd name="connsiteX3" fmla="*/ 662483 w 673781"/>
              <a:gd name="connsiteY3" fmla="*/ 1153145 h 2439713"/>
              <a:gd name="connsiteX4" fmla="*/ 372725 w 673781"/>
              <a:gd name="connsiteY4" fmla="*/ 2439640 h 2439713"/>
              <a:gd name="connsiteX0" fmla="*/ 415611 w 716667"/>
              <a:gd name="connsiteY0" fmla="*/ 2439640 h 2439713"/>
              <a:gd name="connsiteX1" fmla="*/ 185498 w 716667"/>
              <a:gd name="connsiteY1" fmla="*/ 1124570 h 2439713"/>
              <a:gd name="connsiteX2" fmla="*/ 268069 w 716667"/>
              <a:gd name="connsiteY2" fmla="*/ 0 h 2439713"/>
              <a:gd name="connsiteX3" fmla="*/ 705369 w 716667"/>
              <a:gd name="connsiteY3" fmla="*/ 1153145 h 2439713"/>
              <a:gd name="connsiteX4" fmla="*/ 415611 w 716667"/>
              <a:gd name="connsiteY4" fmla="*/ 2439640 h 2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6667" h="2439713">
                <a:moveTo>
                  <a:pt x="415611" y="2439640"/>
                </a:moveTo>
                <a:cubicBezTo>
                  <a:pt x="6728" y="2449165"/>
                  <a:pt x="210088" y="1531177"/>
                  <a:pt x="185498" y="1124570"/>
                </a:cubicBezTo>
                <a:cubicBezTo>
                  <a:pt x="160908" y="717963"/>
                  <a:pt x="-267641" y="42013"/>
                  <a:pt x="268069" y="0"/>
                </a:cubicBezTo>
                <a:cubicBezTo>
                  <a:pt x="520280" y="77793"/>
                  <a:pt x="680779" y="746538"/>
                  <a:pt x="705369" y="1153145"/>
                </a:cubicBezTo>
                <a:cubicBezTo>
                  <a:pt x="729959" y="1559752"/>
                  <a:pt x="744022" y="2342797"/>
                  <a:pt x="415611" y="2439640"/>
                </a:cubicBezTo>
                <a:close/>
              </a:path>
            </a:pathLst>
          </a:custGeom>
          <a:solidFill>
            <a:srgbClr val="00B0F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 bwMode="auto">
          <a:xfrm>
            <a:off x="928426" y="5250570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 bwMode="auto">
          <a:xfrm>
            <a:off x="928426" y="5523620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 bwMode="auto">
          <a:xfrm>
            <a:off x="1325301" y="5387095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 bwMode="auto">
          <a:xfrm>
            <a:off x="2327014" y="5491870"/>
            <a:ext cx="85725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 bwMode="auto">
          <a:xfrm>
            <a:off x="2185726" y="5266445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 bwMode="auto">
          <a:xfrm>
            <a:off x="1237989" y="4847345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 bwMode="auto">
          <a:xfrm>
            <a:off x="1325301" y="5114045"/>
            <a:ext cx="85725" cy="841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 bwMode="auto">
          <a:xfrm>
            <a:off x="1325301" y="5931608"/>
            <a:ext cx="85725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椭圆 24"/>
          <p:cNvSpPr/>
          <p:nvPr/>
        </p:nvSpPr>
        <p:spPr bwMode="auto">
          <a:xfrm>
            <a:off x="1325301" y="5658558"/>
            <a:ext cx="85725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椭圆 25"/>
          <p:cNvSpPr/>
          <p:nvPr/>
        </p:nvSpPr>
        <p:spPr bwMode="auto">
          <a:xfrm>
            <a:off x="1958714" y="5209295"/>
            <a:ext cx="85725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椭圆 26"/>
          <p:cNvSpPr/>
          <p:nvPr/>
        </p:nvSpPr>
        <p:spPr bwMode="auto">
          <a:xfrm>
            <a:off x="1874576" y="5804608"/>
            <a:ext cx="84138" cy="841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" name="椭圆 27"/>
          <p:cNvSpPr/>
          <p:nvPr/>
        </p:nvSpPr>
        <p:spPr bwMode="auto">
          <a:xfrm>
            <a:off x="2026976" y="4982283"/>
            <a:ext cx="84138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 bwMode="auto">
          <a:xfrm>
            <a:off x="2044439" y="5436308"/>
            <a:ext cx="84137" cy="8413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" name="新月形 31"/>
          <p:cNvSpPr/>
          <p:nvPr/>
        </p:nvSpPr>
        <p:spPr bwMode="auto">
          <a:xfrm>
            <a:off x="1268151" y="5074358"/>
            <a:ext cx="200025" cy="730250"/>
          </a:xfrm>
          <a:custGeom>
            <a:avLst/>
            <a:gdLst>
              <a:gd name="connsiteX0" fmla="*/ 792088 w 792088"/>
              <a:gd name="connsiteY0" fmla="*/ 2344389 h 2344389"/>
              <a:gd name="connsiteX1" fmla="*/ 0 w 792088"/>
              <a:gd name="connsiteY1" fmla="*/ 1172194 h 2344389"/>
              <a:gd name="connsiteX2" fmla="*/ 792088 w 792088"/>
              <a:gd name="connsiteY2" fmla="*/ -1 h 2344389"/>
              <a:gd name="connsiteX3" fmla="*/ 519871 w 792088"/>
              <a:gd name="connsiteY3" fmla="*/ 1172194 h 2344389"/>
              <a:gd name="connsiteX4" fmla="*/ 792088 w 792088"/>
              <a:gd name="connsiteY4" fmla="*/ 2344389 h 2344389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704409 w 704409"/>
              <a:gd name="connsiteY0" fmla="*/ 2363440 h 2363440"/>
              <a:gd name="connsiteX1" fmla="*/ 17096 w 704409"/>
              <a:gd name="connsiteY1" fmla="*/ 1153145 h 2363440"/>
              <a:gd name="connsiteX2" fmla="*/ 428184 w 704409"/>
              <a:gd name="connsiteY2" fmla="*/ 0 h 2363440"/>
              <a:gd name="connsiteX3" fmla="*/ 536967 w 704409"/>
              <a:gd name="connsiteY3" fmla="*/ 1153145 h 2363440"/>
              <a:gd name="connsiteX4" fmla="*/ 704409 w 704409"/>
              <a:gd name="connsiteY4" fmla="*/ 2363440 h 2363440"/>
              <a:gd name="connsiteX0" fmla="*/ 704409 w 704529"/>
              <a:gd name="connsiteY0" fmla="*/ 2363440 h 2363440"/>
              <a:gd name="connsiteX1" fmla="*/ 17096 w 704529"/>
              <a:gd name="connsiteY1" fmla="*/ 1153145 h 2363440"/>
              <a:gd name="connsiteX2" fmla="*/ 428184 w 704529"/>
              <a:gd name="connsiteY2" fmla="*/ 0 h 2363440"/>
              <a:gd name="connsiteX3" fmla="*/ 536967 w 704529"/>
              <a:gd name="connsiteY3" fmla="*/ 1153145 h 2363440"/>
              <a:gd name="connsiteX4" fmla="*/ 704409 w 704529"/>
              <a:gd name="connsiteY4" fmla="*/ 2363440 h 2363440"/>
              <a:gd name="connsiteX0" fmla="*/ 552244 w 572594"/>
              <a:gd name="connsiteY0" fmla="*/ 2344390 h 2344390"/>
              <a:gd name="connsiteX1" fmla="*/ 7806 w 572594"/>
              <a:gd name="connsiteY1" fmla="*/ 1153145 h 2344390"/>
              <a:gd name="connsiteX2" fmla="*/ 418894 w 572594"/>
              <a:gd name="connsiteY2" fmla="*/ 0 h 2344390"/>
              <a:gd name="connsiteX3" fmla="*/ 527677 w 572594"/>
              <a:gd name="connsiteY3" fmla="*/ 1153145 h 2344390"/>
              <a:gd name="connsiteX4" fmla="*/ 552244 w 572594"/>
              <a:gd name="connsiteY4" fmla="*/ 2344390 h 2344390"/>
              <a:gd name="connsiteX0" fmla="*/ 552244 w 604481"/>
              <a:gd name="connsiteY0" fmla="*/ 2344390 h 2344390"/>
              <a:gd name="connsiteX1" fmla="*/ 7806 w 604481"/>
              <a:gd name="connsiteY1" fmla="*/ 1153145 h 2344390"/>
              <a:gd name="connsiteX2" fmla="*/ 418894 w 604481"/>
              <a:gd name="connsiteY2" fmla="*/ 0 h 2344390"/>
              <a:gd name="connsiteX3" fmla="*/ 594352 w 604481"/>
              <a:gd name="connsiteY3" fmla="*/ 1172195 h 2344390"/>
              <a:gd name="connsiteX4" fmla="*/ 552244 w 604481"/>
              <a:gd name="connsiteY4" fmla="*/ 2344390 h 2344390"/>
              <a:gd name="connsiteX0" fmla="*/ 552244 w 620412"/>
              <a:gd name="connsiteY0" fmla="*/ 2344390 h 2344390"/>
              <a:gd name="connsiteX1" fmla="*/ 7806 w 620412"/>
              <a:gd name="connsiteY1" fmla="*/ 1153145 h 2344390"/>
              <a:gd name="connsiteX2" fmla="*/ 418894 w 620412"/>
              <a:gd name="connsiteY2" fmla="*/ 0 h 2344390"/>
              <a:gd name="connsiteX3" fmla="*/ 594352 w 620412"/>
              <a:gd name="connsiteY3" fmla="*/ 1172195 h 2344390"/>
              <a:gd name="connsiteX4" fmla="*/ 552244 w 620412"/>
              <a:gd name="connsiteY4" fmla="*/ 2344390 h 2344390"/>
              <a:gd name="connsiteX0" fmla="*/ 501715 w 604845"/>
              <a:gd name="connsiteY0" fmla="*/ 2344390 h 2344390"/>
              <a:gd name="connsiteX1" fmla="*/ 4902 w 604845"/>
              <a:gd name="connsiteY1" fmla="*/ 1153145 h 2344390"/>
              <a:gd name="connsiteX2" fmla="*/ 415990 w 604845"/>
              <a:gd name="connsiteY2" fmla="*/ 0 h 2344390"/>
              <a:gd name="connsiteX3" fmla="*/ 591448 w 604845"/>
              <a:gd name="connsiteY3" fmla="*/ 1172195 h 2344390"/>
              <a:gd name="connsiteX4" fmla="*/ 501715 w 604845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416750 w 533137"/>
              <a:gd name="connsiteY0" fmla="*/ 2344390 h 2344390"/>
              <a:gd name="connsiteX1" fmla="*/ 24712 w 533137"/>
              <a:gd name="connsiteY1" fmla="*/ 1143620 h 2344390"/>
              <a:gd name="connsiteX2" fmla="*/ 331025 w 533137"/>
              <a:gd name="connsiteY2" fmla="*/ 0 h 2344390"/>
              <a:gd name="connsiteX3" fmla="*/ 506483 w 533137"/>
              <a:gd name="connsiteY3" fmla="*/ 1172195 h 2344390"/>
              <a:gd name="connsiteX4" fmla="*/ 416750 w 533137"/>
              <a:gd name="connsiteY4" fmla="*/ 2344390 h 2344390"/>
              <a:gd name="connsiteX0" fmla="*/ 416750 w 556948"/>
              <a:gd name="connsiteY0" fmla="*/ 2344390 h 2344390"/>
              <a:gd name="connsiteX1" fmla="*/ 24712 w 556948"/>
              <a:gd name="connsiteY1" fmla="*/ 1143620 h 2344390"/>
              <a:gd name="connsiteX2" fmla="*/ 331025 w 556948"/>
              <a:gd name="connsiteY2" fmla="*/ 0 h 2344390"/>
              <a:gd name="connsiteX3" fmla="*/ 544583 w 556948"/>
              <a:gd name="connsiteY3" fmla="*/ 1172195 h 2344390"/>
              <a:gd name="connsiteX4" fmla="*/ 416750 w 556948"/>
              <a:gd name="connsiteY4" fmla="*/ 2344390 h 2344390"/>
              <a:gd name="connsiteX0" fmla="*/ 416750 w 553747"/>
              <a:gd name="connsiteY0" fmla="*/ 2344390 h 2344390"/>
              <a:gd name="connsiteX1" fmla="*/ 24712 w 553747"/>
              <a:gd name="connsiteY1" fmla="*/ 1143620 h 2344390"/>
              <a:gd name="connsiteX2" fmla="*/ 331025 w 553747"/>
              <a:gd name="connsiteY2" fmla="*/ 0 h 2344390"/>
              <a:gd name="connsiteX3" fmla="*/ 544583 w 553747"/>
              <a:gd name="connsiteY3" fmla="*/ 1172195 h 2344390"/>
              <a:gd name="connsiteX4" fmla="*/ 416750 w 553747"/>
              <a:gd name="connsiteY4" fmla="*/ 2344390 h 234439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618860"/>
              <a:gd name="connsiteY0" fmla="*/ 2325340 h 2325340"/>
              <a:gd name="connsiteX1" fmla="*/ 32414 w 618860"/>
              <a:gd name="connsiteY1" fmla="*/ 1124570 h 2325340"/>
              <a:gd name="connsiteX2" fmla="*/ 319677 w 618860"/>
              <a:gd name="connsiteY2" fmla="*/ 0 h 2325340"/>
              <a:gd name="connsiteX3" fmla="*/ 552285 w 618860"/>
              <a:gd name="connsiteY3" fmla="*/ 1153145 h 2325340"/>
              <a:gd name="connsiteX4" fmla="*/ 424452 w 618860"/>
              <a:gd name="connsiteY4" fmla="*/ 2325340 h 2325340"/>
              <a:gd name="connsiteX0" fmla="*/ 424452 w 618860"/>
              <a:gd name="connsiteY0" fmla="*/ 2325340 h 2325421"/>
              <a:gd name="connsiteX1" fmla="*/ 32414 w 618860"/>
              <a:gd name="connsiteY1" fmla="*/ 1124570 h 2325421"/>
              <a:gd name="connsiteX2" fmla="*/ 319677 w 618860"/>
              <a:gd name="connsiteY2" fmla="*/ 0 h 2325421"/>
              <a:gd name="connsiteX3" fmla="*/ 552285 w 618860"/>
              <a:gd name="connsiteY3" fmla="*/ 1153145 h 2325421"/>
              <a:gd name="connsiteX4" fmla="*/ 424452 w 618860"/>
              <a:gd name="connsiteY4" fmla="*/ 2325340 h 2325421"/>
              <a:gd name="connsiteX0" fmla="*/ 342779 w 571913"/>
              <a:gd name="connsiteY0" fmla="*/ 2344390 h 2344470"/>
              <a:gd name="connsiteX1" fmla="*/ 26941 w 571913"/>
              <a:gd name="connsiteY1" fmla="*/ 1124570 h 2344470"/>
              <a:gd name="connsiteX2" fmla="*/ 314204 w 571913"/>
              <a:gd name="connsiteY2" fmla="*/ 0 h 2344470"/>
              <a:gd name="connsiteX3" fmla="*/ 546812 w 571913"/>
              <a:gd name="connsiteY3" fmla="*/ 1153145 h 2344470"/>
              <a:gd name="connsiteX4" fmla="*/ 342779 w 571913"/>
              <a:gd name="connsiteY4" fmla="*/ 2344390 h 2344470"/>
              <a:gd name="connsiteX0" fmla="*/ 272829 w 566274"/>
              <a:gd name="connsiteY0" fmla="*/ 2439640 h 2439713"/>
              <a:gd name="connsiteX1" fmla="*/ 42716 w 566274"/>
              <a:gd name="connsiteY1" fmla="*/ 1124570 h 2439713"/>
              <a:gd name="connsiteX2" fmla="*/ 329979 w 566274"/>
              <a:gd name="connsiteY2" fmla="*/ 0 h 2439713"/>
              <a:gd name="connsiteX3" fmla="*/ 562587 w 566274"/>
              <a:gd name="connsiteY3" fmla="*/ 1153145 h 2439713"/>
              <a:gd name="connsiteX4" fmla="*/ 272829 w 566274"/>
              <a:gd name="connsiteY4" fmla="*/ 2439640 h 2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274" h="2439713">
                <a:moveTo>
                  <a:pt x="272829" y="2439640"/>
                </a:moveTo>
                <a:cubicBezTo>
                  <a:pt x="-136054" y="2449165"/>
                  <a:pt x="33191" y="1531177"/>
                  <a:pt x="42716" y="1124570"/>
                </a:cubicBezTo>
                <a:cubicBezTo>
                  <a:pt x="52241" y="717963"/>
                  <a:pt x="-107479" y="0"/>
                  <a:pt x="329979" y="0"/>
                </a:cubicBezTo>
                <a:cubicBezTo>
                  <a:pt x="582190" y="77793"/>
                  <a:pt x="572112" y="746538"/>
                  <a:pt x="562587" y="1153145"/>
                </a:cubicBezTo>
                <a:cubicBezTo>
                  <a:pt x="553062" y="1559752"/>
                  <a:pt x="601240" y="2342797"/>
                  <a:pt x="272829" y="2439640"/>
                </a:cubicBezTo>
                <a:close/>
              </a:path>
            </a:pathLst>
          </a:custGeom>
          <a:solidFill>
            <a:srgbClr val="C0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新月形 31"/>
          <p:cNvSpPr/>
          <p:nvPr/>
        </p:nvSpPr>
        <p:spPr bwMode="auto">
          <a:xfrm rot="4822473">
            <a:off x="1531676" y="5517271"/>
            <a:ext cx="198437" cy="804862"/>
          </a:xfrm>
          <a:custGeom>
            <a:avLst/>
            <a:gdLst>
              <a:gd name="connsiteX0" fmla="*/ 792088 w 792088"/>
              <a:gd name="connsiteY0" fmla="*/ 2344389 h 2344389"/>
              <a:gd name="connsiteX1" fmla="*/ 0 w 792088"/>
              <a:gd name="connsiteY1" fmla="*/ 1172194 h 2344389"/>
              <a:gd name="connsiteX2" fmla="*/ 792088 w 792088"/>
              <a:gd name="connsiteY2" fmla="*/ -1 h 2344389"/>
              <a:gd name="connsiteX3" fmla="*/ 519871 w 792088"/>
              <a:gd name="connsiteY3" fmla="*/ 1172194 h 2344389"/>
              <a:gd name="connsiteX4" fmla="*/ 792088 w 792088"/>
              <a:gd name="connsiteY4" fmla="*/ 2344389 h 2344389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704409 w 704409"/>
              <a:gd name="connsiteY0" fmla="*/ 2363440 h 2363440"/>
              <a:gd name="connsiteX1" fmla="*/ 17096 w 704409"/>
              <a:gd name="connsiteY1" fmla="*/ 1153145 h 2363440"/>
              <a:gd name="connsiteX2" fmla="*/ 428184 w 704409"/>
              <a:gd name="connsiteY2" fmla="*/ 0 h 2363440"/>
              <a:gd name="connsiteX3" fmla="*/ 536967 w 704409"/>
              <a:gd name="connsiteY3" fmla="*/ 1153145 h 2363440"/>
              <a:gd name="connsiteX4" fmla="*/ 704409 w 704409"/>
              <a:gd name="connsiteY4" fmla="*/ 2363440 h 2363440"/>
              <a:gd name="connsiteX0" fmla="*/ 704409 w 704529"/>
              <a:gd name="connsiteY0" fmla="*/ 2363440 h 2363440"/>
              <a:gd name="connsiteX1" fmla="*/ 17096 w 704529"/>
              <a:gd name="connsiteY1" fmla="*/ 1153145 h 2363440"/>
              <a:gd name="connsiteX2" fmla="*/ 428184 w 704529"/>
              <a:gd name="connsiteY2" fmla="*/ 0 h 2363440"/>
              <a:gd name="connsiteX3" fmla="*/ 536967 w 704529"/>
              <a:gd name="connsiteY3" fmla="*/ 1153145 h 2363440"/>
              <a:gd name="connsiteX4" fmla="*/ 704409 w 704529"/>
              <a:gd name="connsiteY4" fmla="*/ 2363440 h 2363440"/>
              <a:gd name="connsiteX0" fmla="*/ 552244 w 572594"/>
              <a:gd name="connsiteY0" fmla="*/ 2344390 h 2344390"/>
              <a:gd name="connsiteX1" fmla="*/ 7806 w 572594"/>
              <a:gd name="connsiteY1" fmla="*/ 1153145 h 2344390"/>
              <a:gd name="connsiteX2" fmla="*/ 418894 w 572594"/>
              <a:gd name="connsiteY2" fmla="*/ 0 h 2344390"/>
              <a:gd name="connsiteX3" fmla="*/ 527677 w 572594"/>
              <a:gd name="connsiteY3" fmla="*/ 1153145 h 2344390"/>
              <a:gd name="connsiteX4" fmla="*/ 552244 w 572594"/>
              <a:gd name="connsiteY4" fmla="*/ 2344390 h 2344390"/>
              <a:gd name="connsiteX0" fmla="*/ 552244 w 604481"/>
              <a:gd name="connsiteY0" fmla="*/ 2344390 h 2344390"/>
              <a:gd name="connsiteX1" fmla="*/ 7806 w 604481"/>
              <a:gd name="connsiteY1" fmla="*/ 1153145 h 2344390"/>
              <a:gd name="connsiteX2" fmla="*/ 418894 w 604481"/>
              <a:gd name="connsiteY2" fmla="*/ 0 h 2344390"/>
              <a:gd name="connsiteX3" fmla="*/ 594352 w 604481"/>
              <a:gd name="connsiteY3" fmla="*/ 1172195 h 2344390"/>
              <a:gd name="connsiteX4" fmla="*/ 552244 w 604481"/>
              <a:gd name="connsiteY4" fmla="*/ 2344390 h 2344390"/>
              <a:gd name="connsiteX0" fmla="*/ 552244 w 620412"/>
              <a:gd name="connsiteY0" fmla="*/ 2344390 h 2344390"/>
              <a:gd name="connsiteX1" fmla="*/ 7806 w 620412"/>
              <a:gd name="connsiteY1" fmla="*/ 1153145 h 2344390"/>
              <a:gd name="connsiteX2" fmla="*/ 418894 w 620412"/>
              <a:gd name="connsiteY2" fmla="*/ 0 h 2344390"/>
              <a:gd name="connsiteX3" fmla="*/ 594352 w 620412"/>
              <a:gd name="connsiteY3" fmla="*/ 1172195 h 2344390"/>
              <a:gd name="connsiteX4" fmla="*/ 552244 w 620412"/>
              <a:gd name="connsiteY4" fmla="*/ 2344390 h 2344390"/>
              <a:gd name="connsiteX0" fmla="*/ 501715 w 604845"/>
              <a:gd name="connsiteY0" fmla="*/ 2344390 h 2344390"/>
              <a:gd name="connsiteX1" fmla="*/ 4902 w 604845"/>
              <a:gd name="connsiteY1" fmla="*/ 1153145 h 2344390"/>
              <a:gd name="connsiteX2" fmla="*/ 415990 w 604845"/>
              <a:gd name="connsiteY2" fmla="*/ 0 h 2344390"/>
              <a:gd name="connsiteX3" fmla="*/ 591448 w 604845"/>
              <a:gd name="connsiteY3" fmla="*/ 1172195 h 2344390"/>
              <a:gd name="connsiteX4" fmla="*/ 501715 w 604845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416750 w 533137"/>
              <a:gd name="connsiteY0" fmla="*/ 2344390 h 2344390"/>
              <a:gd name="connsiteX1" fmla="*/ 24712 w 533137"/>
              <a:gd name="connsiteY1" fmla="*/ 1143620 h 2344390"/>
              <a:gd name="connsiteX2" fmla="*/ 331025 w 533137"/>
              <a:gd name="connsiteY2" fmla="*/ 0 h 2344390"/>
              <a:gd name="connsiteX3" fmla="*/ 506483 w 533137"/>
              <a:gd name="connsiteY3" fmla="*/ 1172195 h 2344390"/>
              <a:gd name="connsiteX4" fmla="*/ 416750 w 533137"/>
              <a:gd name="connsiteY4" fmla="*/ 2344390 h 2344390"/>
              <a:gd name="connsiteX0" fmla="*/ 416750 w 556948"/>
              <a:gd name="connsiteY0" fmla="*/ 2344390 h 2344390"/>
              <a:gd name="connsiteX1" fmla="*/ 24712 w 556948"/>
              <a:gd name="connsiteY1" fmla="*/ 1143620 h 2344390"/>
              <a:gd name="connsiteX2" fmla="*/ 331025 w 556948"/>
              <a:gd name="connsiteY2" fmla="*/ 0 h 2344390"/>
              <a:gd name="connsiteX3" fmla="*/ 544583 w 556948"/>
              <a:gd name="connsiteY3" fmla="*/ 1172195 h 2344390"/>
              <a:gd name="connsiteX4" fmla="*/ 416750 w 556948"/>
              <a:gd name="connsiteY4" fmla="*/ 2344390 h 2344390"/>
              <a:gd name="connsiteX0" fmla="*/ 416750 w 553747"/>
              <a:gd name="connsiteY0" fmla="*/ 2344390 h 2344390"/>
              <a:gd name="connsiteX1" fmla="*/ 24712 w 553747"/>
              <a:gd name="connsiteY1" fmla="*/ 1143620 h 2344390"/>
              <a:gd name="connsiteX2" fmla="*/ 331025 w 553747"/>
              <a:gd name="connsiteY2" fmla="*/ 0 h 2344390"/>
              <a:gd name="connsiteX3" fmla="*/ 544583 w 553747"/>
              <a:gd name="connsiteY3" fmla="*/ 1172195 h 2344390"/>
              <a:gd name="connsiteX4" fmla="*/ 416750 w 553747"/>
              <a:gd name="connsiteY4" fmla="*/ 2344390 h 234439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618860"/>
              <a:gd name="connsiteY0" fmla="*/ 2325340 h 2325340"/>
              <a:gd name="connsiteX1" fmla="*/ 32414 w 618860"/>
              <a:gd name="connsiteY1" fmla="*/ 1124570 h 2325340"/>
              <a:gd name="connsiteX2" fmla="*/ 319677 w 618860"/>
              <a:gd name="connsiteY2" fmla="*/ 0 h 2325340"/>
              <a:gd name="connsiteX3" fmla="*/ 552285 w 618860"/>
              <a:gd name="connsiteY3" fmla="*/ 1153145 h 2325340"/>
              <a:gd name="connsiteX4" fmla="*/ 424452 w 618860"/>
              <a:gd name="connsiteY4" fmla="*/ 2325340 h 2325340"/>
              <a:gd name="connsiteX0" fmla="*/ 424452 w 618860"/>
              <a:gd name="connsiteY0" fmla="*/ 2325340 h 2325421"/>
              <a:gd name="connsiteX1" fmla="*/ 32414 w 618860"/>
              <a:gd name="connsiteY1" fmla="*/ 1124570 h 2325421"/>
              <a:gd name="connsiteX2" fmla="*/ 319677 w 618860"/>
              <a:gd name="connsiteY2" fmla="*/ 0 h 2325421"/>
              <a:gd name="connsiteX3" fmla="*/ 552285 w 618860"/>
              <a:gd name="connsiteY3" fmla="*/ 1153145 h 2325421"/>
              <a:gd name="connsiteX4" fmla="*/ 424452 w 618860"/>
              <a:gd name="connsiteY4" fmla="*/ 2325340 h 2325421"/>
              <a:gd name="connsiteX0" fmla="*/ 342779 w 571913"/>
              <a:gd name="connsiteY0" fmla="*/ 2344390 h 2344470"/>
              <a:gd name="connsiteX1" fmla="*/ 26941 w 571913"/>
              <a:gd name="connsiteY1" fmla="*/ 1124570 h 2344470"/>
              <a:gd name="connsiteX2" fmla="*/ 314204 w 571913"/>
              <a:gd name="connsiteY2" fmla="*/ 0 h 2344470"/>
              <a:gd name="connsiteX3" fmla="*/ 546812 w 571913"/>
              <a:gd name="connsiteY3" fmla="*/ 1153145 h 2344470"/>
              <a:gd name="connsiteX4" fmla="*/ 342779 w 571913"/>
              <a:gd name="connsiteY4" fmla="*/ 2344390 h 2344470"/>
              <a:gd name="connsiteX0" fmla="*/ 272829 w 566274"/>
              <a:gd name="connsiteY0" fmla="*/ 2439640 h 2439713"/>
              <a:gd name="connsiteX1" fmla="*/ 42716 w 566274"/>
              <a:gd name="connsiteY1" fmla="*/ 1124570 h 2439713"/>
              <a:gd name="connsiteX2" fmla="*/ 329979 w 566274"/>
              <a:gd name="connsiteY2" fmla="*/ 0 h 2439713"/>
              <a:gd name="connsiteX3" fmla="*/ 562587 w 566274"/>
              <a:gd name="connsiteY3" fmla="*/ 1153145 h 2439713"/>
              <a:gd name="connsiteX4" fmla="*/ 272829 w 566274"/>
              <a:gd name="connsiteY4" fmla="*/ 2439640 h 2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274" h="2439713">
                <a:moveTo>
                  <a:pt x="272829" y="2439640"/>
                </a:moveTo>
                <a:cubicBezTo>
                  <a:pt x="-136054" y="2449165"/>
                  <a:pt x="33191" y="1531177"/>
                  <a:pt x="42716" y="1124570"/>
                </a:cubicBezTo>
                <a:cubicBezTo>
                  <a:pt x="52241" y="717963"/>
                  <a:pt x="-107479" y="0"/>
                  <a:pt x="329979" y="0"/>
                </a:cubicBezTo>
                <a:cubicBezTo>
                  <a:pt x="582190" y="77793"/>
                  <a:pt x="572112" y="746538"/>
                  <a:pt x="562587" y="1153145"/>
                </a:cubicBezTo>
                <a:cubicBezTo>
                  <a:pt x="553062" y="1559752"/>
                  <a:pt x="601240" y="2342797"/>
                  <a:pt x="272829" y="2439640"/>
                </a:cubicBezTo>
                <a:close/>
              </a:path>
            </a:pathLst>
          </a:custGeom>
          <a:solidFill>
            <a:srgbClr val="7030A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新月形 31"/>
          <p:cNvSpPr/>
          <p:nvPr/>
        </p:nvSpPr>
        <p:spPr bwMode="auto">
          <a:xfrm>
            <a:off x="871276" y="5198183"/>
            <a:ext cx="200025" cy="460375"/>
          </a:xfrm>
          <a:custGeom>
            <a:avLst/>
            <a:gdLst>
              <a:gd name="connsiteX0" fmla="*/ 792088 w 792088"/>
              <a:gd name="connsiteY0" fmla="*/ 2344389 h 2344389"/>
              <a:gd name="connsiteX1" fmla="*/ 0 w 792088"/>
              <a:gd name="connsiteY1" fmla="*/ 1172194 h 2344389"/>
              <a:gd name="connsiteX2" fmla="*/ 792088 w 792088"/>
              <a:gd name="connsiteY2" fmla="*/ -1 h 2344389"/>
              <a:gd name="connsiteX3" fmla="*/ 519871 w 792088"/>
              <a:gd name="connsiteY3" fmla="*/ 1172194 h 2344389"/>
              <a:gd name="connsiteX4" fmla="*/ 792088 w 792088"/>
              <a:gd name="connsiteY4" fmla="*/ 2344389 h 2344389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816294 w 816294"/>
              <a:gd name="connsiteY0" fmla="*/ 2325340 h 2325340"/>
              <a:gd name="connsiteX1" fmla="*/ 24206 w 816294"/>
              <a:gd name="connsiteY1" fmla="*/ 1153145 h 2325340"/>
              <a:gd name="connsiteX2" fmla="*/ 435294 w 816294"/>
              <a:gd name="connsiteY2" fmla="*/ 0 h 2325340"/>
              <a:gd name="connsiteX3" fmla="*/ 544077 w 816294"/>
              <a:gd name="connsiteY3" fmla="*/ 1153145 h 2325340"/>
              <a:gd name="connsiteX4" fmla="*/ 816294 w 816294"/>
              <a:gd name="connsiteY4" fmla="*/ 2325340 h 2325340"/>
              <a:gd name="connsiteX0" fmla="*/ 704409 w 704409"/>
              <a:gd name="connsiteY0" fmla="*/ 2363440 h 2363440"/>
              <a:gd name="connsiteX1" fmla="*/ 17096 w 704409"/>
              <a:gd name="connsiteY1" fmla="*/ 1153145 h 2363440"/>
              <a:gd name="connsiteX2" fmla="*/ 428184 w 704409"/>
              <a:gd name="connsiteY2" fmla="*/ 0 h 2363440"/>
              <a:gd name="connsiteX3" fmla="*/ 536967 w 704409"/>
              <a:gd name="connsiteY3" fmla="*/ 1153145 h 2363440"/>
              <a:gd name="connsiteX4" fmla="*/ 704409 w 704409"/>
              <a:gd name="connsiteY4" fmla="*/ 2363440 h 2363440"/>
              <a:gd name="connsiteX0" fmla="*/ 704409 w 704529"/>
              <a:gd name="connsiteY0" fmla="*/ 2363440 h 2363440"/>
              <a:gd name="connsiteX1" fmla="*/ 17096 w 704529"/>
              <a:gd name="connsiteY1" fmla="*/ 1153145 h 2363440"/>
              <a:gd name="connsiteX2" fmla="*/ 428184 w 704529"/>
              <a:gd name="connsiteY2" fmla="*/ 0 h 2363440"/>
              <a:gd name="connsiteX3" fmla="*/ 536967 w 704529"/>
              <a:gd name="connsiteY3" fmla="*/ 1153145 h 2363440"/>
              <a:gd name="connsiteX4" fmla="*/ 704409 w 704529"/>
              <a:gd name="connsiteY4" fmla="*/ 2363440 h 2363440"/>
              <a:gd name="connsiteX0" fmla="*/ 552244 w 572594"/>
              <a:gd name="connsiteY0" fmla="*/ 2344390 h 2344390"/>
              <a:gd name="connsiteX1" fmla="*/ 7806 w 572594"/>
              <a:gd name="connsiteY1" fmla="*/ 1153145 h 2344390"/>
              <a:gd name="connsiteX2" fmla="*/ 418894 w 572594"/>
              <a:gd name="connsiteY2" fmla="*/ 0 h 2344390"/>
              <a:gd name="connsiteX3" fmla="*/ 527677 w 572594"/>
              <a:gd name="connsiteY3" fmla="*/ 1153145 h 2344390"/>
              <a:gd name="connsiteX4" fmla="*/ 552244 w 572594"/>
              <a:gd name="connsiteY4" fmla="*/ 2344390 h 2344390"/>
              <a:gd name="connsiteX0" fmla="*/ 552244 w 604481"/>
              <a:gd name="connsiteY0" fmla="*/ 2344390 h 2344390"/>
              <a:gd name="connsiteX1" fmla="*/ 7806 w 604481"/>
              <a:gd name="connsiteY1" fmla="*/ 1153145 h 2344390"/>
              <a:gd name="connsiteX2" fmla="*/ 418894 w 604481"/>
              <a:gd name="connsiteY2" fmla="*/ 0 h 2344390"/>
              <a:gd name="connsiteX3" fmla="*/ 594352 w 604481"/>
              <a:gd name="connsiteY3" fmla="*/ 1172195 h 2344390"/>
              <a:gd name="connsiteX4" fmla="*/ 552244 w 604481"/>
              <a:gd name="connsiteY4" fmla="*/ 2344390 h 2344390"/>
              <a:gd name="connsiteX0" fmla="*/ 552244 w 620412"/>
              <a:gd name="connsiteY0" fmla="*/ 2344390 h 2344390"/>
              <a:gd name="connsiteX1" fmla="*/ 7806 w 620412"/>
              <a:gd name="connsiteY1" fmla="*/ 1153145 h 2344390"/>
              <a:gd name="connsiteX2" fmla="*/ 418894 w 620412"/>
              <a:gd name="connsiteY2" fmla="*/ 0 h 2344390"/>
              <a:gd name="connsiteX3" fmla="*/ 594352 w 620412"/>
              <a:gd name="connsiteY3" fmla="*/ 1172195 h 2344390"/>
              <a:gd name="connsiteX4" fmla="*/ 552244 w 620412"/>
              <a:gd name="connsiteY4" fmla="*/ 2344390 h 2344390"/>
              <a:gd name="connsiteX0" fmla="*/ 501715 w 604845"/>
              <a:gd name="connsiteY0" fmla="*/ 2344390 h 2344390"/>
              <a:gd name="connsiteX1" fmla="*/ 4902 w 604845"/>
              <a:gd name="connsiteY1" fmla="*/ 1153145 h 2344390"/>
              <a:gd name="connsiteX2" fmla="*/ 415990 w 604845"/>
              <a:gd name="connsiteY2" fmla="*/ 0 h 2344390"/>
              <a:gd name="connsiteX3" fmla="*/ 591448 w 604845"/>
              <a:gd name="connsiteY3" fmla="*/ 1172195 h 2344390"/>
              <a:gd name="connsiteX4" fmla="*/ 501715 w 604845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501715 w 618102"/>
              <a:gd name="connsiteY0" fmla="*/ 2344390 h 2344390"/>
              <a:gd name="connsiteX1" fmla="*/ 4902 w 618102"/>
              <a:gd name="connsiteY1" fmla="*/ 1153145 h 2344390"/>
              <a:gd name="connsiteX2" fmla="*/ 415990 w 618102"/>
              <a:gd name="connsiteY2" fmla="*/ 0 h 2344390"/>
              <a:gd name="connsiteX3" fmla="*/ 591448 w 618102"/>
              <a:gd name="connsiteY3" fmla="*/ 1172195 h 2344390"/>
              <a:gd name="connsiteX4" fmla="*/ 501715 w 618102"/>
              <a:gd name="connsiteY4" fmla="*/ 2344390 h 2344390"/>
              <a:gd name="connsiteX0" fmla="*/ 416750 w 533137"/>
              <a:gd name="connsiteY0" fmla="*/ 2344390 h 2344390"/>
              <a:gd name="connsiteX1" fmla="*/ 24712 w 533137"/>
              <a:gd name="connsiteY1" fmla="*/ 1143620 h 2344390"/>
              <a:gd name="connsiteX2" fmla="*/ 331025 w 533137"/>
              <a:gd name="connsiteY2" fmla="*/ 0 h 2344390"/>
              <a:gd name="connsiteX3" fmla="*/ 506483 w 533137"/>
              <a:gd name="connsiteY3" fmla="*/ 1172195 h 2344390"/>
              <a:gd name="connsiteX4" fmla="*/ 416750 w 533137"/>
              <a:gd name="connsiteY4" fmla="*/ 2344390 h 2344390"/>
              <a:gd name="connsiteX0" fmla="*/ 416750 w 556948"/>
              <a:gd name="connsiteY0" fmla="*/ 2344390 h 2344390"/>
              <a:gd name="connsiteX1" fmla="*/ 24712 w 556948"/>
              <a:gd name="connsiteY1" fmla="*/ 1143620 h 2344390"/>
              <a:gd name="connsiteX2" fmla="*/ 331025 w 556948"/>
              <a:gd name="connsiteY2" fmla="*/ 0 h 2344390"/>
              <a:gd name="connsiteX3" fmla="*/ 544583 w 556948"/>
              <a:gd name="connsiteY3" fmla="*/ 1172195 h 2344390"/>
              <a:gd name="connsiteX4" fmla="*/ 416750 w 556948"/>
              <a:gd name="connsiteY4" fmla="*/ 2344390 h 2344390"/>
              <a:gd name="connsiteX0" fmla="*/ 416750 w 553747"/>
              <a:gd name="connsiteY0" fmla="*/ 2344390 h 2344390"/>
              <a:gd name="connsiteX1" fmla="*/ 24712 w 553747"/>
              <a:gd name="connsiteY1" fmla="*/ 1143620 h 2344390"/>
              <a:gd name="connsiteX2" fmla="*/ 331025 w 553747"/>
              <a:gd name="connsiteY2" fmla="*/ 0 h 2344390"/>
              <a:gd name="connsiteX3" fmla="*/ 544583 w 553747"/>
              <a:gd name="connsiteY3" fmla="*/ 1172195 h 2344390"/>
              <a:gd name="connsiteX4" fmla="*/ 416750 w 553747"/>
              <a:gd name="connsiteY4" fmla="*/ 2344390 h 234439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566060"/>
              <a:gd name="connsiteY0" fmla="*/ 2325340 h 2325340"/>
              <a:gd name="connsiteX1" fmla="*/ 32414 w 566060"/>
              <a:gd name="connsiteY1" fmla="*/ 1124570 h 2325340"/>
              <a:gd name="connsiteX2" fmla="*/ 319677 w 566060"/>
              <a:gd name="connsiteY2" fmla="*/ 0 h 2325340"/>
              <a:gd name="connsiteX3" fmla="*/ 552285 w 566060"/>
              <a:gd name="connsiteY3" fmla="*/ 1153145 h 2325340"/>
              <a:gd name="connsiteX4" fmla="*/ 424452 w 566060"/>
              <a:gd name="connsiteY4" fmla="*/ 2325340 h 2325340"/>
              <a:gd name="connsiteX0" fmla="*/ 424452 w 618860"/>
              <a:gd name="connsiteY0" fmla="*/ 2325340 h 2325340"/>
              <a:gd name="connsiteX1" fmla="*/ 32414 w 618860"/>
              <a:gd name="connsiteY1" fmla="*/ 1124570 h 2325340"/>
              <a:gd name="connsiteX2" fmla="*/ 319677 w 618860"/>
              <a:gd name="connsiteY2" fmla="*/ 0 h 2325340"/>
              <a:gd name="connsiteX3" fmla="*/ 552285 w 618860"/>
              <a:gd name="connsiteY3" fmla="*/ 1153145 h 2325340"/>
              <a:gd name="connsiteX4" fmla="*/ 424452 w 618860"/>
              <a:gd name="connsiteY4" fmla="*/ 2325340 h 2325340"/>
              <a:gd name="connsiteX0" fmla="*/ 424452 w 618860"/>
              <a:gd name="connsiteY0" fmla="*/ 2325340 h 2325421"/>
              <a:gd name="connsiteX1" fmla="*/ 32414 w 618860"/>
              <a:gd name="connsiteY1" fmla="*/ 1124570 h 2325421"/>
              <a:gd name="connsiteX2" fmla="*/ 319677 w 618860"/>
              <a:gd name="connsiteY2" fmla="*/ 0 h 2325421"/>
              <a:gd name="connsiteX3" fmla="*/ 552285 w 618860"/>
              <a:gd name="connsiteY3" fmla="*/ 1153145 h 2325421"/>
              <a:gd name="connsiteX4" fmla="*/ 424452 w 618860"/>
              <a:gd name="connsiteY4" fmla="*/ 2325340 h 2325421"/>
              <a:gd name="connsiteX0" fmla="*/ 342779 w 571913"/>
              <a:gd name="connsiteY0" fmla="*/ 2344390 h 2344470"/>
              <a:gd name="connsiteX1" fmla="*/ 26941 w 571913"/>
              <a:gd name="connsiteY1" fmla="*/ 1124570 h 2344470"/>
              <a:gd name="connsiteX2" fmla="*/ 314204 w 571913"/>
              <a:gd name="connsiteY2" fmla="*/ 0 h 2344470"/>
              <a:gd name="connsiteX3" fmla="*/ 546812 w 571913"/>
              <a:gd name="connsiteY3" fmla="*/ 1153145 h 2344470"/>
              <a:gd name="connsiteX4" fmla="*/ 342779 w 571913"/>
              <a:gd name="connsiteY4" fmla="*/ 2344390 h 2344470"/>
              <a:gd name="connsiteX0" fmla="*/ 272829 w 566274"/>
              <a:gd name="connsiteY0" fmla="*/ 2439640 h 2439713"/>
              <a:gd name="connsiteX1" fmla="*/ 42716 w 566274"/>
              <a:gd name="connsiteY1" fmla="*/ 1124570 h 2439713"/>
              <a:gd name="connsiteX2" fmla="*/ 329979 w 566274"/>
              <a:gd name="connsiteY2" fmla="*/ 0 h 2439713"/>
              <a:gd name="connsiteX3" fmla="*/ 562587 w 566274"/>
              <a:gd name="connsiteY3" fmla="*/ 1153145 h 2439713"/>
              <a:gd name="connsiteX4" fmla="*/ 272829 w 566274"/>
              <a:gd name="connsiteY4" fmla="*/ 2439640 h 24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274" h="2439713">
                <a:moveTo>
                  <a:pt x="272829" y="2439640"/>
                </a:moveTo>
                <a:cubicBezTo>
                  <a:pt x="-136054" y="2449165"/>
                  <a:pt x="33191" y="1531177"/>
                  <a:pt x="42716" y="1124570"/>
                </a:cubicBezTo>
                <a:cubicBezTo>
                  <a:pt x="52241" y="717963"/>
                  <a:pt x="-107479" y="0"/>
                  <a:pt x="329979" y="0"/>
                </a:cubicBezTo>
                <a:cubicBezTo>
                  <a:pt x="582190" y="77793"/>
                  <a:pt x="572112" y="746538"/>
                  <a:pt x="562587" y="1153145"/>
                </a:cubicBezTo>
                <a:cubicBezTo>
                  <a:pt x="553062" y="1559752"/>
                  <a:pt x="601240" y="2342797"/>
                  <a:pt x="272829" y="2439640"/>
                </a:cubicBezTo>
                <a:close/>
              </a:path>
            </a:pathLst>
          </a:custGeom>
          <a:solidFill>
            <a:srgbClr val="92D05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同心圆 32"/>
          <p:cNvSpPr/>
          <p:nvPr/>
        </p:nvSpPr>
        <p:spPr bwMode="auto">
          <a:xfrm>
            <a:off x="809364" y="4566358"/>
            <a:ext cx="1676400" cy="1628775"/>
          </a:xfrm>
          <a:prstGeom prst="donut">
            <a:avLst>
              <a:gd name="adj" fmla="val 569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>
            <a:spAutoFit/>
          </a:bodyPr>
          <a:lstStyle/>
          <a:p>
            <a:pPr fontAlgn="auto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latin typeface="+mn-lt"/>
              <a:ea typeface="楷体_GB2312" pitchFamily="49" charset="-122"/>
            </a:endParaRPr>
          </a:p>
        </p:txBody>
      </p:sp>
      <p:grpSp>
        <p:nvGrpSpPr>
          <p:cNvPr id="34" name="组合 116"/>
          <p:cNvGrpSpPr>
            <a:grpSpLocks noChangeAspect="1"/>
          </p:cNvGrpSpPr>
          <p:nvPr/>
        </p:nvGrpSpPr>
        <p:grpSpPr bwMode="auto">
          <a:xfrm>
            <a:off x="6628345" y="4205732"/>
            <a:ext cx="1474176" cy="1408954"/>
            <a:chOff x="6566495" y="3471339"/>
            <a:chExt cx="2614017" cy="2498460"/>
          </a:xfrm>
        </p:grpSpPr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7255123" y="4065339"/>
              <a:ext cx="1188000" cy="1188000"/>
            </a:xfrm>
            <a:prstGeom prst="ellipse">
              <a:avLst/>
            </a:prstGeom>
            <a:noFill/>
            <a:ln>
              <a:solidFill>
                <a:schemeClr val="accent3">
                  <a:alpha val="40000"/>
                </a:schemeClr>
              </a:solidFill>
            </a:ln>
            <a:effectLst>
              <a:glow rad="50800">
                <a:schemeClr val="accent3">
                  <a:lumMod val="75000"/>
                  <a:alpha val="27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6958123" y="3768339"/>
              <a:ext cx="1782000" cy="1782000"/>
            </a:xfrm>
            <a:prstGeom prst="ellipse">
              <a:avLst/>
            </a:prstGeom>
            <a:noFill/>
            <a:ln>
              <a:solidFill>
                <a:schemeClr val="accent3">
                  <a:alpha val="30000"/>
                </a:schemeClr>
              </a:solidFill>
            </a:ln>
            <a:effectLst>
              <a:glow rad="50800">
                <a:schemeClr val="accent3">
                  <a:lumMod val="60000"/>
                  <a:lumOff val="4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7552123" y="4362339"/>
              <a:ext cx="594000" cy="594000"/>
            </a:xfrm>
            <a:prstGeom prst="ellipse">
              <a:avLst/>
            </a:prstGeom>
            <a:noFill/>
            <a:ln>
              <a:solidFill>
                <a:schemeClr val="accent3">
                  <a:alpha val="50000"/>
                </a:schemeClr>
              </a:solidFill>
            </a:ln>
            <a:effectLst>
              <a:glow rad="50800">
                <a:schemeClr val="accent3">
                  <a:lumMod val="75000"/>
                  <a:alpha val="34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6661123" y="3471339"/>
              <a:ext cx="2376000" cy="2376000"/>
            </a:xfrm>
            <a:prstGeom prst="ellipse">
              <a:avLst/>
            </a:prstGeom>
            <a:noFill/>
            <a:ln>
              <a:solidFill>
                <a:schemeClr val="accent3">
                  <a:alpha val="20000"/>
                </a:schemeClr>
              </a:solidFill>
            </a:ln>
            <a:effectLst>
              <a:glow rad="50800">
                <a:schemeClr val="accent3">
                  <a:lumMod val="40000"/>
                  <a:lumOff val="6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sp>
          <p:nvSpPr>
            <p:cNvPr id="91" name="椭圆 90"/>
            <p:cNvSpPr/>
            <p:nvPr/>
          </p:nvSpPr>
          <p:spPr>
            <a:xfrm>
              <a:off x="7719222" y="4744217"/>
              <a:ext cx="73189" cy="70378"/>
            </a:xfrm>
            <a:prstGeom prst="ellipse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7823377" y="4428929"/>
              <a:ext cx="70373" cy="70378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8845208" y="4544348"/>
              <a:ext cx="73189" cy="70376"/>
            </a:xfrm>
            <a:prstGeom prst="ellipse">
              <a:avLst/>
            </a:prstGeom>
            <a:solidFill>
              <a:sysClr val="window" lastClr="FFFFFF"/>
            </a:solidFill>
            <a:ln w="349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grpSp>
          <p:nvGrpSpPr>
            <p:cNvPr id="94" name="组合 176"/>
            <p:cNvGrpSpPr>
              <a:grpSpLocks/>
            </p:cNvGrpSpPr>
            <p:nvPr/>
          </p:nvGrpSpPr>
          <p:grpSpPr bwMode="auto">
            <a:xfrm>
              <a:off x="7744530" y="3715276"/>
              <a:ext cx="285989" cy="250674"/>
              <a:chOff x="3290210" y="906827"/>
              <a:chExt cx="641033" cy="641985"/>
            </a:xfrm>
          </p:grpSpPr>
          <p:sp>
            <p:nvSpPr>
              <p:cNvPr id="141" name="椭圆 140"/>
              <p:cNvSpPr/>
              <p:nvPr/>
            </p:nvSpPr>
            <p:spPr>
              <a:xfrm rot="20028756">
                <a:off x="3290274" y="1054709"/>
                <a:ext cx="643581" cy="497454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42" name="椭圆 141"/>
              <p:cNvSpPr/>
              <p:nvPr/>
            </p:nvSpPr>
            <p:spPr>
              <a:xfrm>
                <a:off x="3649920" y="1076336"/>
                <a:ext cx="132504" cy="0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43" name="椭圆 142"/>
              <p:cNvSpPr/>
              <p:nvPr/>
            </p:nvSpPr>
            <p:spPr>
              <a:xfrm>
                <a:off x="3548966" y="1364716"/>
                <a:ext cx="126192" cy="12977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44" name="椭圆 143"/>
              <p:cNvSpPr/>
              <p:nvPr/>
            </p:nvSpPr>
            <p:spPr>
              <a:xfrm>
                <a:off x="3302893" y="1090755"/>
                <a:ext cx="132500" cy="12977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45" name="直接连接符 227"/>
              <p:cNvCxnSpPr>
                <a:cxnSpLocks noChangeShapeType="1"/>
                <a:stCxn id="142" idx="2"/>
                <a:endCxn id="144" idx="6"/>
              </p:cNvCxnSpPr>
              <p:nvPr/>
            </p:nvCxnSpPr>
            <p:spPr bwMode="auto">
              <a:xfrm flipH="1">
                <a:off x="3436268" y="1010172"/>
                <a:ext cx="214313" cy="14192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6" name="直接连接符 228"/>
              <p:cNvCxnSpPr>
                <a:cxnSpLocks noChangeShapeType="1"/>
                <a:stCxn id="144" idx="5"/>
                <a:endCxn id="143" idx="1"/>
              </p:cNvCxnSpPr>
              <p:nvPr/>
            </p:nvCxnSpPr>
            <p:spPr bwMode="auto">
              <a:xfrm>
                <a:off x="3417218" y="1196862"/>
                <a:ext cx="146685" cy="184785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7" name="直接连接符 229"/>
              <p:cNvCxnSpPr>
                <a:cxnSpLocks noChangeShapeType="1"/>
                <a:stCxn id="142" idx="4"/>
                <a:endCxn id="143" idx="7"/>
              </p:cNvCxnSpPr>
              <p:nvPr/>
            </p:nvCxnSpPr>
            <p:spPr bwMode="auto">
              <a:xfrm flipH="1">
                <a:off x="3656296" y="1073990"/>
                <a:ext cx="60007" cy="307657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5" name="组合 177"/>
            <p:cNvGrpSpPr>
              <a:grpSpLocks/>
            </p:cNvGrpSpPr>
            <p:nvPr/>
          </p:nvGrpSpPr>
          <p:grpSpPr bwMode="auto">
            <a:xfrm>
              <a:off x="7396577" y="5010595"/>
              <a:ext cx="323572" cy="424608"/>
              <a:chOff x="1656955" y="2009574"/>
              <a:chExt cx="641985" cy="641985"/>
            </a:xfrm>
          </p:grpSpPr>
          <p:sp>
            <p:nvSpPr>
              <p:cNvPr id="134" name="椭圆 133"/>
              <p:cNvSpPr/>
              <p:nvPr/>
            </p:nvSpPr>
            <p:spPr>
              <a:xfrm>
                <a:off x="2263590" y="2228236"/>
                <a:ext cx="128458" cy="127687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5" name="椭圆 134"/>
              <p:cNvSpPr/>
              <p:nvPr/>
            </p:nvSpPr>
            <p:spPr>
              <a:xfrm>
                <a:off x="2045775" y="2326131"/>
                <a:ext cx="128454" cy="204299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2090456" y="1972862"/>
                <a:ext cx="128454" cy="127687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37" name="直接连接符 219"/>
              <p:cNvCxnSpPr>
                <a:cxnSpLocks noChangeShapeType="1"/>
                <a:stCxn id="136" idx="4"/>
                <a:endCxn id="135" idx="0"/>
              </p:cNvCxnSpPr>
              <p:nvPr/>
            </p:nvCxnSpPr>
            <p:spPr bwMode="auto">
              <a:xfrm flipH="1">
                <a:off x="1977947" y="2201027"/>
                <a:ext cx="43815" cy="225742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8" name="直接连接符 220"/>
              <p:cNvCxnSpPr>
                <a:cxnSpLocks noChangeShapeType="1"/>
                <a:stCxn id="136" idx="5"/>
                <a:endCxn id="134" idx="0"/>
              </p:cNvCxnSpPr>
              <p:nvPr/>
            </p:nvCxnSpPr>
            <p:spPr bwMode="auto">
              <a:xfrm>
                <a:off x="2067482" y="2182929"/>
                <a:ext cx="127635" cy="14573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9" name="直接连接符 221"/>
              <p:cNvCxnSpPr>
                <a:cxnSpLocks noChangeShapeType="1"/>
                <a:stCxn id="135" idx="6"/>
                <a:endCxn id="134" idx="3"/>
              </p:cNvCxnSpPr>
              <p:nvPr/>
            </p:nvCxnSpPr>
            <p:spPr bwMode="auto">
              <a:xfrm flipV="1">
                <a:off x="2043670" y="2437247"/>
                <a:ext cx="105727" cy="53340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40" name="椭圆 139"/>
              <p:cNvSpPr/>
              <p:nvPr/>
            </p:nvSpPr>
            <p:spPr>
              <a:xfrm rot="20028756">
                <a:off x="1788864" y="1909020"/>
                <a:ext cx="642277" cy="719302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96" name="组合 178"/>
            <p:cNvGrpSpPr>
              <a:grpSpLocks/>
            </p:cNvGrpSpPr>
            <p:nvPr/>
          </p:nvGrpSpPr>
          <p:grpSpPr bwMode="auto">
            <a:xfrm>
              <a:off x="8156915" y="4760771"/>
              <a:ext cx="280305" cy="261550"/>
              <a:chOff x="3286250" y="2327834"/>
              <a:chExt cx="718185" cy="641985"/>
            </a:xfrm>
          </p:grpSpPr>
          <p:sp>
            <p:nvSpPr>
              <p:cNvPr id="130" name="椭圆 129"/>
              <p:cNvSpPr/>
              <p:nvPr/>
            </p:nvSpPr>
            <p:spPr>
              <a:xfrm>
                <a:off x="3354857" y="2694877"/>
                <a:ext cx="129823" cy="131282"/>
              </a:xfrm>
              <a:prstGeom prst="ellipse">
                <a:avLst/>
              </a:prstGeom>
              <a:solidFill>
                <a:sysClr val="window" lastClr="FFFFFF"/>
              </a:solidFill>
              <a:ln w="3175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3809235" y="2466855"/>
                <a:ext cx="129823" cy="131286"/>
              </a:xfrm>
              <a:prstGeom prst="ellipse">
                <a:avLst/>
              </a:prstGeom>
              <a:solidFill>
                <a:sysClr val="window" lastClr="FFFFFF"/>
              </a:solidFill>
              <a:ln w="34925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32" name="直接连接符 214"/>
              <p:cNvCxnSpPr>
                <a:cxnSpLocks noChangeShapeType="1"/>
                <a:stCxn id="130" idx="6"/>
                <a:endCxn id="131" idx="3"/>
              </p:cNvCxnSpPr>
              <p:nvPr/>
            </p:nvCxnSpPr>
            <p:spPr bwMode="auto">
              <a:xfrm flipV="1">
                <a:off x="3485322" y="2577389"/>
                <a:ext cx="341948" cy="182880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3" name="椭圆 132"/>
              <p:cNvSpPr/>
              <p:nvPr/>
            </p:nvSpPr>
            <p:spPr>
              <a:xfrm rot="20028756">
                <a:off x="3304368" y="2328661"/>
                <a:ext cx="699603" cy="642603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97" name="组合 179"/>
            <p:cNvGrpSpPr>
              <a:grpSpLocks/>
            </p:cNvGrpSpPr>
            <p:nvPr/>
          </p:nvGrpSpPr>
          <p:grpSpPr bwMode="auto">
            <a:xfrm rot="-2407141">
              <a:off x="6905222" y="4168674"/>
              <a:ext cx="470185" cy="636727"/>
              <a:chOff x="1681832" y="1969345"/>
              <a:chExt cx="690620" cy="641985"/>
            </a:xfrm>
          </p:grpSpPr>
          <p:sp>
            <p:nvSpPr>
              <p:cNvPr id="123" name="椭圆 122"/>
              <p:cNvSpPr/>
              <p:nvPr/>
            </p:nvSpPr>
            <p:spPr>
              <a:xfrm rot="19134045">
                <a:off x="1685421" y="1968831"/>
                <a:ext cx="690495" cy="638622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2128344" y="2326469"/>
                <a:ext cx="132310" cy="127723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>
              <a:xfrm>
                <a:off x="1836363" y="2361713"/>
                <a:ext cx="132310" cy="12772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>
              <a:xfrm>
                <a:off x="1956178" y="2074703"/>
                <a:ext cx="132310" cy="127725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27" name="直接连接符 209"/>
              <p:cNvCxnSpPr>
                <a:cxnSpLocks noChangeShapeType="1"/>
                <a:stCxn id="126" idx="4"/>
                <a:endCxn id="125" idx="0"/>
              </p:cNvCxnSpPr>
              <p:nvPr/>
            </p:nvCxnSpPr>
            <p:spPr bwMode="auto">
              <a:xfrm rot="2407141">
                <a:off x="1955325" y="2181119"/>
                <a:ext cx="11440" cy="20055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8" name="直接连接符 210"/>
              <p:cNvCxnSpPr>
                <a:cxnSpLocks noChangeShapeType="1"/>
                <a:stCxn id="126" idx="5"/>
                <a:endCxn id="124" idx="0"/>
              </p:cNvCxnSpPr>
              <p:nvPr/>
            </p:nvCxnSpPr>
            <p:spPr bwMode="auto">
              <a:xfrm>
                <a:off x="2067482" y="2182929"/>
                <a:ext cx="127635" cy="14573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9" name="直接连接符 211"/>
              <p:cNvCxnSpPr>
                <a:cxnSpLocks noChangeShapeType="1"/>
                <a:stCxn id="125" idx="6"/>
                <a:endCxn id="124" idx="3"/>
              </p:cNvCxnSpPr>
              <p:nvPr/>
            </p:nvCxnSpPr>
            <p:spPr bwMode="auto">
              <a:xfrm rot="2407141" flipV="1">
                <a:off x="1984434" y="2376535"/>
                <a:ext cx="147114" cy="109305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7799623" y="4609839"/>
              <a:ext cx="99000" cy="99000"/>
            </a:xfrm>
            <a:prstGeom prst="ellipse">
              <a:avLst/>
            </a:prstGeom>
            <a:solidFill>
              <a:schemeClr val="accent3"/>
            </a:solidFill>
            <a:ln w="9525">
              <a:solidFill>
                <a:schemeClr val="accent6">
                  <a:lumMod val="60000"/>
                  <a:lumOff val="40000"/>
                  <a:alpha val="8000"/>
                </a:schemeClr>
              </a:solidFill>
            </a:ln>
            <a:effectLst>
              <a:glow rad="50800">
                <a:schemeClr val="accent3">
                  <a:lumMod val="75000"/>
                  <a:alpha val="38000"/>
                </a:schemeClr>
              </a:glo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/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7848711" y="4609094"/>
              <a:ext cx="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箭头连接符 99"/>
            <p:cNvCxnSpPr/>
            <p:nvPr/>
          </p:nvCxnSpPr>
          <p:spPr>
            <a:xfrm flipH="1" flipV="1">
              <a:off x="7218159" y="3471805"/>
              <a:ext cx="630552" cy="113728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>
              <a:stCxn id="98" idx="5"/>
            </p:cNvCxnSpPr>
            <p:nvPr/>
          </p:nvCxnSpPr>
          <p:spPr>
            <a:xfrm>
              <a:off x="7885306" y="4693546"/>
              <a:ext cx="1294883" cy="7319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 flipH="1">
              <a:off x="6567903" y="4659765"/>
              <a:ext cx="1232954" cy="261802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组合 185"/>
            <p:cNvGrpSpPr>
              <a:grpSpLocks/>
            </p:cNvGrpSpPr>
            <p:nvPr/>
          </p:nvGrpSpPr>
          <p:grpSpPr bwMode="auto">
            <a:xfrm rot="-2407141">
              <a:off x="7929872" y="5285003"/>
              <a:ext cx="567350" cy="464071"/>
              <a:chOff x="1681832" y="1969345"/>
              <a:chExt cx="690620" cy="641985"/>
            </a:xfrm>
          </p:grpSpPr>
          <p:sp>
            <p:nvSpPr>
              <p:cNvPr id="116" name="椭圆 115"/>
              <p:cNvSpPr/>
              <p:nvPr/>
            </p:nvSpPr>
            <p:spPr>
              <a:xfrm rot="19134045">
                <a:off x="1682560" y="1968703"/>
                <a:ext cx="688744" cy="642559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2131130" y="2326753"/>
                <a:ext cx="130210" cy="128513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1718654" y="2279245"/>
                <a:ext cx="123357" cy="124618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1956419" y="2072866"/>
                <a:ext cx="130210" cy="128511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20" name="直接连接符 202"/>
              <p:cNvCxnSpPr>
                <a:cxnSpLocks noChangeShapeType="1"/>
                <a:stCxn id="119" idx="4"/>
                <a:endCxn id="118" idx="0"/>
              </p:cNvCxnSpPr>
              <p:nvPr/>
            </p:nvCxnSpPr>
            <p:spPr bwMode="auto">
              <a:xfrm rot="2407141" flipH="1">
                <a:off x="1850956" y="2138831"/>
                <a:ext cx="109298" cy="229340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直接连接符 203"/>
              <p:cNvCxnSpPr>
                <a:cxnSpLocks noChangeShapeType="1"/>
                <a:stCxn id="119" idx="5"/>
                <a:endCxn id="117" idx="0"/>
              </p:cNvCxnSpPr>
              <p:nvPr/>
            </p:nvCxnSpPr>
            <p:spPr bwMode="auto">
              <a:xfrm>
                <a:off x="2067482" y="2182929"/>
                <a:ext cx="127635" cy="14573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2" name="直接连接符 204"/>
              <p:cNvCxnSpPr>
                <a:cxnSpLocks noChangeShapeType="1"/>
                <a:stCxn id="118" idx="6"/>
                <a:endCxn id="117" idx="3"/>
              </p:cNvCxnSpPr>
              <p:nvPr/>
            </p:nvCxnSpPr>
            <p:spPr bwMode="auto">
              <a:xfrm rot="2407141" flipV="1">
                <a:off x="1868625" y="2334248"/>
                <a:ext cx="267853" cy="138091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04" name="组合 186"/>
            <p:cNvGrpSpPr>
              <a:grpSpLocks/>
            </p:cNvGrpSpPr>
            <p:nvPr/>
          </p:nvGrpSpPr>
          <p:grpSpPr bwMode="auto">
            <a:xfrm rot="-2407141">
              <a:off x="8578671" y="3887077"/>
              <a:ext cx="223694" cy="285602"/>
              <a:chOff x="1631126" y="2029520"/>
              <a:chExt cx="690620" cy="641985"/>
            </a:xfrm>
          </p:grpSpPr>
          <p:sp>
            <p:nvSpPr>
              <p:cNvPr id="109" name="椭圆 108"/>
              <p:cNvSpPr/>
              <p:nvPr/>
            </p:nvSpPr>
            <p:spPr>
              <a:xfrm rot="19134045">
                <a:off x="1465384" y="1980575"/>
                <a:ext cx="834315" cy="537866"/>
              </a:xfrm>
              <a:prstGeom prst="ellipse">
                <a:avLst/>
              </a:prstGeom>
              <a:solidFill>
                <a:srgbClr val="92D050">
                  <a:alpha val="20000"/>
                </a:srgbClr>
              </a:solidFill>
              <a:ln w="25400" cap="flat" cmpd="sng" algn="ctr">
                <a:solidFill>
                  <a:srgbClr val="C0504D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2129044" y="2319534"/>
                <a:ext cx="130364" cy="126556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1808882" y="2440211"/>
                <a:ext cx="139052" cy="126556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1923113" y="2046906"/>
                <a:ext cx="139052" cy="126556"/>
              </a:xfrm>
              <a:prstGeom prst="ellipse">
                <a:avLst/>
              </a:prstGeom>
              <a:solidFill>
                <a:sysClr val="window" lastClr="FFFFFF"/>
              </a:solidFill>
              <a:ln w="38100" cap="flat" cmpd="sng" algn="ctr">
                <a:solidFill>
                  <a:srgbClr val="7030A0"/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000" kern="0">
                  <a:solidFill>
                    <a:prstClr val="black"/>
                  </a:solidFill>
                  <a:latin typeface="Calibri"/>
                  <a:ea typeface="宋体"/>
                </a:endParaRPr>
              </a:p>
            </p:txBody>
          </p:sp>
          <p:cxnSp>
            <p:nvCxnSpPr>
              <p:cNvPr id="113" name="直接连接符 195"/>
              <p:cNvCxnSpPr>
                <a:cxnSpLocks noChangeShapeType="1"/>
                <a:stCxn id="112" idx="4"/>
                <a:endCxn id="111" idx="0"/>
              </p:cNvCxnSpPr>
              <p:nvPr/>
            </p:nvCxnSpPr>
            <p:spPr bwMode="auto">
              <a:xfrm rot="2407141">
                <a:off x="1917299" y="2200199"/>
                <a:ext cx="101718" cy="285609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4" name="直接连接符 196"/>
              <p:cNvCxnSpPr>
                <a:cxnSpLocks noChangeShapeType="1"/>
                <a:stCxn id="112" idx="5"/>
                <a:endCxn id="110" idx="0"/>
              </p:cNvCxnSpPr>
              <p:nvPr/>
            </p:nvCxnSpPr>
            <p:spPr bwMode="auto">
              <a:xfrm>
                <a:off x="2067482" y="2182929"/>
                <a:ext cx="127635" cy="145733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5" name="直接连接符 197"/>
              <p:cNvCxnSpPr>
                <a:cxnSpLocks noChangeShapeType="1"/>
                <a:stCxn id="111" idx="6"/>
                <a:endCxn id="110" idx="3"/>
              </p:cNvCxnSpPr>
              <p:nvPr/>
            </p:nvCxnSpPr>
            <p:spPr bwMode="auto">
              <a:xfrm rot="2407141" flipV="1">
                <a:off x="2036686" y="2395615"/>
                <a:ext cx="56837" cy="194361"/>
              </a:xfrm>
              <a:prstGeom prst="line">
                <a:avLst/>
              </a:prstGeom>
              <a:noFill/>
              <a:ln w="38100" algn="ctr">
                <a:solidFill>
                  <a:srgbClr val="F6924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105" name="直接箭头连接符 104"/>
            <p:cNvCxnSpPr>
              <a:stCxn id="98" idx="6"/>
            </p:cNvCxnSpPr>
            <p:nvPr/>
          </p:nvCxnSpPr>
          <p:spPr>
            <a:xfrm flipV="1">
              <a:off x="7899380" y="3592854"/>
              <a:ext cx="776930" cy="1066911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>
              <a:stCxn id="98" idx="5"/>
            </p:cNvCxnSpPr>
            <p:nvPr/>
          </p:nvCxnSpPr>
          <p:spPr>
            <a:xfrm flipH="1">
              <a:off x="7859970" y="4693546"/>
              <a:ext cx="25336" cy="1275228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椭圆 106"/>
            <p:cNvSpPr/>
            <p:nvPr/>
          </p:nvSpPr>
          <p:spPr>
            <a:xfrm>
              <a:off x="6928218" y="4963793"/>
              <a:ext cx="70373" cy="70378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  <p:sp>
          <p:nvSpPr>
            <p:cNvPr id="108" name="椭圆 107"/>
            <p:cNvSpPr/>
            <p:nvPr/>
          </p:nvSpPr>
          <p:spPr>
            <a:xfrm>
              <a:off x="7983829" y="4732957"/>
              <a:ext cx="70375" cy="70378"/>
            </a:xfrm>
            <a:prstGeom prst="ellipse">
              <a:avLst/>
            </a:prstGeom>
            <a:solidFill>
              <a:sysClr val="window" lastClr="FFFFFF"/>
            </a:solidFill>
            <a:ln w="22225" cap="flat" cmpd="sng" algn="ctr">
              <a:solidFill>
                <a:srgbClr val="7030A0"/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000" kern="0">
                <a:solidFill>
                  <a:prstClr val="black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35" name="组合 117"/>
          <p:cNvGrpSpPr>
            <a:grpSpLocks/>
          </p:cNvGrpSpPr>
          <p:nvPr/>
        </p:nvGrpSpPr>
        <p:grpSpPr bwMode="auto">
          <a:xfrm>
            <a:off x="6486264" y="6003336"/>
            <a:ext cx="2124075" cy="360338"/>
            <a:chOff x="5867792" y="6056429"/>
            <a:chExt cx="2124306" cy="360391"/>
          </a:xfrm>
        </p:grpSpPr>
        <p:sp>
          <p:nvSpPr>
            <p:cNvPr id="79" name="矩形 78"/>
            <p:cNvSpPr/>
            <p:nvPr/>
          </p:nvSpPr>
          <p:spPr bwMode="auto">
            <a:xfrm>
              <a:off x="5867792" y="6056138"/>
              <a:ext cx="2124306" cy="360416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 kern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libri"/>
                <a:ea typeface="宋体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5977341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6266297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6555254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844210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7133167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7422123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7711079" y="6146639"/>
              <a:ext cx="180995" cy="179413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" name="组合 118"/>
          <p:cNvGrpSpPr>
            <a:grpSpLocks noChangeAspect="1"/>
          </p:cNvGrpSpPr>
          <p:nvPr/>
        </p:nvGrpSpPr>
        <p:grpSpPr bwMode="auto">
          <a:xfrm flipH="1">
            <a:off x="3422509" y="4325802"/>
            <a:ext cx="2425932" cy="1071405"/>
            <a:chOff x="503893" y="980728"/>
            <a:chExt cx="7505039" cy="3314700"/>
          </a:xfrm>
        </p:grpSpPr>
        <p:pic>
          <p:nvPicPr>
            <p:cNvPr id="44" name="Picture 56" descr="Just-a-PDF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810" y="980728"/>
              <a:ext cx="3794122" cy="3314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椭圆 44"/>
            <p:cNvSpPr/>
            <p:nvPr/>
          </p:nvSpPr>
          <p:spPr>
            <a:xfrm>
              <a:off x="2012723" y="978426"/>
              <a:ext cx="230825" cy="23083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46" name="组合 128"/>
            <p:cNvGrpSpPr>
              <a:grpSpLocks/>
            </p:cNvGrpSpPr>
            <p:nvPr/>
          </p:nvGrpSpPr>
          <p:grpSpPr bwMode="auto">
            <a:xfrm>
              <a:off x="624574" y="1831976"/>
              <a:ext cx="1147015" cy="739881"/>
              <a:chOff x="683568" y="2276872"/>
              <a:chExt cx="1606934" cy="878346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2064126" y="2785352"/>
                <a:ext cx="227053" cy="36732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846285" y="2785352"/>
                <a:ext cx="227057" cy="36732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1376081" y="2138166"/>
                <a:ext cx="227053" cy="23322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1376081" y="2785352"/>
                <a:ext cx="227053" cy="36732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74" name="直接连接符 73"/>
              <p:cNvCxnSpPr>
                <a:stCxn id="72" idx="4"/>
                <a:endCxn id="73" idx="0"/>
              </p:cNvCxnSpPr>
              <p:nvPr/>
            </p:nvCxnSpPr>
            <p:spPr>
              <a:xfrm>
                <a:off x="1486168" y="2371387"/>
                <a:ext cx="0" cy="413965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/>
              <p:cNvCxnSpPr>
                <a:stCxn id="71" idx="6"/>
                <a:endCxn id="73" idx="2"/>
              </p:cNvCxnSpPr>
              <p:nvPr/>
            </p:nvCxnSpPr>
            <p:spPr>
              <a:xfrm>
                <a:off x="1073341" y="3006912"/>
                <a:ext cx="302740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stCxn id="70" idx="2"/>
                <a:endCxn id="73" idx="6"/>
              </p:cNvCxnSpPr>
              <p:nvPr/>
            </p:nvCxnSpPr>
            <p:spPr>
              <a:xfrm flipH="1">
                <a:off x="1603134" y="3006912"/>
                <a:ext cx="460992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stCxn id="70" idx="1"/>
                <a:endCxn id="72" idx="5"/>
              </p:cNvCxnSpPr>
              <p:nvPr/>
            </p:nvCxnSpPr>
            <p:spPr>
              <a:xfrm flipH="1" flipV="1">
                <a:off x="1568734" y="2336404"/>
                <a:ext cx="529792" cy="483931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>
                <a:stCxn id="72" idx="3"/>
                <a:endCxn id="71" idx="7"/>
              </p:cNvCxnSpPr>
              <p:nvPr/>
            </p:nvCxnSpPr>
            <p:spPr>
              <a:xfrm flipH="1">
                <a:off x="1038937" y="2336404"/>
                <a:ext cx="371544" cy="483931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47" name="组合 129"/>
            <p:cNvGrpSpPr>
              <a:grpSpLocks/>
            </p:cNvGrpSpPr>
            <p:nvPr/>
          </p:nvGrpSpPr>
          <p:grpSpPr bwMode="auto">
            <a:xfrm>
              <a:off x="1721519" y="2416690"/>
              <a:ext cx="1640657" cy="1581349"/>
              <a:chOff x="683568" y="2276872"/>
              <a:chExt cx="1640657" cy="1581349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2060146" y="2808072"/>
                <a:ext cx="230828" cy="2308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685010" y="2808072"/>
                <a:ext cx="230828" cy="2308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1230155" y="3480934"/>
                <a:ext cx="225915" cy="23083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1372578" y="2159769"/>
                <a:ext cx="230828" cy="230837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2094526" y="3510402"/>
                <a:ext cx="230825" cy="230834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62" name="直接连接符 61"/>
              <p:cNvCxnSpPr>
                <a:stCxn id="60" idx="4"/>
                <a:endCxn id="61" idx="0"/>
              </p:cNvCxnSpPr>
              <p:nvPr/>
            </p:nvCxnSpPr>
            <p:spPr>
              <a:xfrm>
                <a:off x="1485537" y="2390606"/>
                <a:ext cx="726858" cy="1119796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61" idx="4"/>
                <a:endCxn id="59" idx="0"/>
              </p:cNvCxnSpPr>
              <p:nvPr/>
            </p:nvCxnSpPr>
            <p:spPr>
              <a:xfrm flipH="1" flipV="1">
                <a:off x="1343111" y="3480934"/>
                <a:ext cx="869284" cy="260302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>
                <a:stCxn id="58" idx="6"/>
                <a:endCxn id="61" idx="2"/>
              </p:cNvCxnSpPr>
              <p:nvPr/>
            </p:nvCxnSpPr>
            <p:spPr>
              <a:xfrm>
                <a:off x="915838" y="2921036"/>
                <a:ext cx="1178688" cy="70724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57" idx="2"/>
                <a:endCxn id="61" idx="6"/>
              </p:cNvCxnSpPr>
              <p:nvPr/>
            </p:nvCxnSpPr>
            <p:spPr>
              <a:xfrm>
                <a:off x="2060146" y="2921036"/>
                <a:ext cx="265205" cy="70724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/>
              <p:cNvCxnSpPr>
                <a:stCxn id="57" idx="1"/>
                <a:endCxn id="60" idx="5"/>
              </p:cNvCxnSpPr>
              <p:nvPr/>
            </p:nvCxnSpPr>
            <p:spPr>
              <a:xfrm flipH="1" flipV="1">
                <a:off x="1569026" y="2356225"/>
                <a:ext cx="525500" cy="486229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57" idx="3"/>
                <a:endCxn id="59" idx="7"/>
              </p:cNvCxnSpPr>
              <p:nvPr/>
            </p:nvCxnSpPr>
            <p:spPr>
              <a:xfrm flipH="1">
                <a:off x="1426603" y="3004528"/>
                <a:ext cx="667923" cy="5107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/>
              <p:cNvCxnSpPr>
                <a:stCxn id="58" idx="5"/>
                <a:endCxn id="59" idx="1"/>
              </p:cNvCxnSpPr>
              <p:nvPr/>
            </p:nvCxnSpPr>
            <p:spPr>
              <a:xfrm>
                <a:off x="881458" y="3004528"/>
                <a:ext cx="378164" cy="510784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/>
              <p:cNvCxnSpPr>
                <a:stCxn id="60" idx="3"/>
                <a:endCxn id="58" idx="7"/>
              </p:cNvCxnSpPr>
              <p:nvPr/>
            </p:nvCxnSpPr>
            <p:spPr>
              <a:xfrm flipH="1">
                <a:off x="881458" y="2356225"/>
                <a:ext cx="525500" cy="486229"/>
              </a:xfrm>
              <a:prstGeom prst="line">
                <a:avLst/>
              </a:prstGeom>
              <a:ln w="28575"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48" name="椭圆 47"/>
            <p:cNvSpPr/>
            <p:nvPr/>
          </p:nvSpPr>
          <p:spPr>
            <a:xfrm>
              <a:off x="2862360" y="1415538"/>
              <a:ext cx="230828" cy="2308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248461" y="1435184"/>
              <a:ext cx="230825" cy="23083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504982" y="1611994"/>
              <a:ext cx="1330938" cy="1340811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1678762" y="2289765"/>
              <a:ext cx="2028326" cy="2003847"/>
            </a:xfrm>
            <a:prstGeom prst="ellipse">
              <a:avLst/>
            </a:prstGeom>
            <a:noFill/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52" name="直接连接符 51"/>
            <p:cNvCxnSpPr>
              <a:stCxn id="45" idx="3"/>
              <a:endCxn id="72" idx="7"/>
            </p:cNvCxnSpPr>
            <p:nvPr/>
          </p:nvCxnSpPr>
          <p:spPr>
            <a:xfrm flipH="1">
              <a:off x="1256398" y="1174882"/>
              <a:ext cx="790702" cy="682681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stCxn id="45" idx="5"/>
              <a:endCxn id="49" idx="1"/>
            </p:cNvCxnSpPr>
            <p:nvPr/>
          </p:nvCxnSpPr>
          <p:spPr>
            <a:xfrm>
              <a:off x="2209172" y="1174882"/>
              <a:ext cx="73667" cy="294683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>
              <a:stCxn id="48" idx="3"/>
              <a:endCxn id="49" idx="6"/>
            </p:cNvCxnSpPr>
            <p:nvPr/>
          </p:nvCxnSpPr>
          <p:spPr>
            <a:xfrm flipH="1" flipV="1">
              <a:off x="2479286" y="1548147"/>
              <a:ext cx="417454" cy="63847"/>
            </a:xfrm>
            <a:prstGeom prst="line">
              <a:avLst/>
            </a:prstGeom>
            <a:ln w="28575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Freeform 63"/>
            <p:cNvSpPr>
              <a:spLocks/>
            </p:cNvSpPr>
            <p:nvPr/>
          </p:nvSpPr>
          <p:spPr bwMode="auto">
            <a:xfrm flipV="1">
              <a:off x="1948876" y="1803539"/>
              <a:ext cx="3855297" cy="216101"/>
            </a:xfrm>
            <a:custGeom>
              <a:avLst/>
              <a:gdLst/>
              <a:ahLst/>
              <a:cxnLst>
                <a:cxn ang="0">
                  <a:pos x="2448" y="240"/>
                </a:cxn>
                <a:cxn ang="0">
                  <a:pos x="1968" y="336"/>
                </a:cxn>
                <a:cxn ang="0">
                  <a:pos x="1296" y="384"/>
                </a:cxn>
                <a:cxn ang="0">
                  <a:pos x="720" y="336"/>
                </a:cxn>
                <a:cxn ang="0">
                  <a:pos x="384" y="240"/>
                </a:cxn>
                <a:cxn ang="0">
                  <a:pos x="0" y="0"/>
                </a:cxn>
              </a:cxnLst>
              <a:rect l="0" t="0" r="r" b="b"/>
              <a:pathLst>
                <a:path w="2448" h="384">
                  <a:moveTo>
                    <a:pt x="2448" y="240"/>
                  </a:moveTo>
                  <a:cubicBezTo>
                    <a:pt x="2304" y="276"/>
                    <a:pt x="2160" y="312"/>
                    <a:pt x="1968" y="336"/>
                  </a:cubicBezTo>
                  <a:cubicBezTo>
                    <a:pt x="1776" y="360"/>
                    <a:pt x="1504" y="384"/>
                    <a:pt x="1296" y="384"/>
                  </a:cubicBezTo>
                  <a:cubicBezTo>
                    <a:pt x="1088" y="384"/>
                    <a:pt x="872" y="360"/>
                    <a:pt x="720" y="336"/>
                  </a:cubicBezTo>
                  <a:cubicBezTo>
                    <a:pt x="568" y="312"/>
                    <a:pt x="504" y="296"/>
                    <a:pt x="384" y="240"/>
                  </a:cubicBezTo>
                  <a:cubicBezTo>
                    <a:pt x="264" y="184"/>
                    <a:pt x="132" y="92"/>
                    <a:pt x="0" y="0"/>
                  </a:cubicBezTo>
                </a:path>
              </a:pathLst>
            </a:custGeom>
            <a:ln w="19050">
              <a:headEnd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6" name="Freeform 63"/>
            <p:cNvSpPr>
              <a:spLocks/>
            </p:cNvSpPr>
            <p:nvPr/>
          </p:nvSpPr>
          <p:spPr bwMode="auto">
            <a:xfrm flipV="1">
              <a:off x="3500817" y="2373261"/>
              <a:ext cx="3035125" cy="260302"/>
            </a:xfrm>
            <a:custGeom>
              <a:avLst/>
              <a:gdLst/>
              <a:ahLst/>
              <a:cxnLst>
                <a:cxn ang="0">
                  <a:pos x="2448" y="240"/>
                </a:cxn>
                <a:cxn ang="0">
                  <a:pos x="1968" y="336"/>
                </a:cxn>
                <a:cxn ang="0">
                  <a:pos x="1296" y="384"/>
                </a:cxn>
                <a:cxn ang="0">
                  <a:pos x="720" y="336"/>
                </a:cxn>
                <a:cxn ang="0">
                  <a:pos x="384" y="240"/>
                </a:cxn>
                <a:cxn ang="0">
                  <a:pos x="0" y="0"/>
                </a:cxn>
              </a:cxnLst>
              <a:rect l="0" t="0" r="r" b="b"/>
              <a:pathLst>
                <a:path w="2448" h="384">
                  <a:moveTo>
                    <a:pt x="2448" y="240"/>
                  </a:moveTo>
                  <a:cubicBezTo>
                    <a:pt x="2304" y="276"/>
                    <a:pt x="2160" y="312"/>
                    <a:pt x="1968" y="336"/>
                  </a:cubicBezTo>
                  <a:cubicBezTo>
                    <a:pt x="1776" y="360"/>
                    <a:pt x="1504" y="384"/>
                    <a:pt x="1296" y="384"/>
                  </a:cubicBezTo>
                  <a:cubicBezTo>
                    <a:pt x="1088" y="384"/>
                    <a:pt x="872" y="360"/>
                    <a:pt x="720" y="336"/>
                  </a:cubicBezTo>
                  <a:cubicBezTo>
                    <a:pt x="568" y="312"/>
                    <a:pt x="504" y="296"/>
                    <a:pt x="384" y="240"/>
                  </a:cubicBezTo>
                  <a:cubicBezTo>
                    <a:pt x="264" y="184"/>
                    <a:pt x="132" y="92"/>
                    <a:pt x="0" y="0"/>
                  </a:cubicBezTo>
                </a:path>
              </a:pathLst>
            </a:custGeom>
            <a:ln w="19050">
              <a:headEnd/>
              <a:tailEnd type="triangle" w="med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37" name="矩形 119"/>
          <p:cNvSpPr>
            <a:spLocks noChangeArrowheads="1"/>
          </p:cNvSpPr>
          <p:nvPr/>
        </p:nvSpPr>
        <p:spPr bwMode="auto">
          <a:xfrm>
            <a:off x="3365024" y="4230978"/>
            <a:ext cx="1569489" cy="313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聚集模式分析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3422389" y="4209170"/>
            <a:ext cx="2486025" cy="12239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" name="矩形 122"/>
          <p:cNvSpPr>
            <a:spLocks noChangeArrowheads="1"/>
          </p:cNvSpPr>
          <p:nvPr/>
        </p:nvSpPr>
        <p:spPr bwMode="auto">
          <a:xfrm>
            <a:off x="835227" y="6149662"/>
            <a:ext cx="15696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itchFamily="49" charset="-122"/>
                <a:ea typeface="黑体" pitchFamily="49" charset="-122"/>
              </a:rPr>
              <a:t>关联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结构关系</a:t>
            </a:r>
            <a:endParaRPr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" name="乘号 40"/>
          <p:cNvSpPr/>
          <p:nvPr/>
        </p:nvSpPr>
        <p:spPr bwMode="auto">
          <a:xfrm>
            <a:off x="5582976" y="6164970"/>
            <a:ext cx="142875" cy="144463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TextBox 124"/>
          <p:cNvSpPr txBox="1">
            <a:spLocks noChangeArrowheads="1"/>
          </p:cNvSpPr>
          <p:nvPr/>
        </p:nvSpPr>
        <p:spPr bwMode="auto">
          <a:xfrm>
            <a:off x="6410229" y="4385629"/>
            <a:ext cx="751902" cy="430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100" b="1"/>
              <a:t>媒体内容基元</a:t>
            </a:r>
          </a:p>
        </p:txBody>
      </p:sp>
      <p:sp>
        <p:nvSpPr>
          <p:cNvPr id="43" name="椭圆 42"/>
          <p:cNvSpPr/>
          <p:nvPr/>
        </p:nvSpPr>
        <p:spPr bwMode="auto">
          <a:xfrm>
            <a:off x="1684076" y="5044195"/>
            <a:ext cx="85725" cy="857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1" name="右箭头 93"/>
          <p:cNvSpPr>
            <a:spLocks noChangeArrowheads="1"/>
          </p:cNvSpPr>
          <p:nvPr/>
        </p:nvSpPr>
        <p:spPr bwMode="auto">
          <a:xfrm rot="1366524">
            <a:off x="2532133" y="5595870"/>
            <a:ext cx="647700" cy="287337"/>
          </a:xfrm>
          <a:prstGeom prst="rightArrow">
            <a:avLst>
              <a:gd name="adj1" fmla="val 50000"/>
              <a:gd name="adj2" fmla="val 49723"/>
            </a:avLst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v"/>
              <a:defRPr/>
            </a:pPr>
            <a:endParaRPr lang="zh-CN" altLang="en-US" sz="3600">
              <a:ea typeface="楷体_GB2312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087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中国反恐形势日益严峻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昆明爆恐案对中国的</a:t>
            </a:r>
            <a:r>
              <a:rPr lang="zh-CN" altLang="en-US" dirty="0" smtClean="0"/>
              <a:t>影响</a:t>
            </a:r>
            <a:endParaRPr lang="en-US" altLang="zh-CN" dirty="0"/>
          </a:p>
        </p:txBody>
      </p:sp>
      <p:pic>
        <p:nvPicPr>
          <p:cNvPr id="9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1941" y="1848890"/>
            <a:ext cx="5767774" cy="41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22930" y="5978239"/>
            <a:ext cx="482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1970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-2013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年全球发生恐怖主义事件分布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数据源自：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http://www.start.umd.edu/gtd/</a:t>
            </a:r>
            <a:endParaRPr 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741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圆角矩形 47"/>
          <p:cNvSpPr/>
          <p:nvPr/>
        </p:nvSpPr>
        <p:spPr>
          <a:xfrm>
            <a:off x="4650066" y="4801373"/>
            <a:ext cx="4248472" cy="1944216"/>
          </a:xfrm>
          <a:prstGeom prst="roundRect">
            <a:avLst>
              <a:gd name="adj" fmla="val 4394"/>
            </a:avLst>
          </a:prstGeom>
          <a:blipFill>
            <a:blip r:embed="rId2"/>
            <a:tile tx="0" ty="0" sx="100000" sy="100000" flip="none" algn="tl"/>
          </a:blipFill>
          <a:ln w="2540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269875" indent="-269875">
              <a:buFont typeface="Wingdings" pitchFamily="2" charset="2"/>
              <a:buChar char="n"/>
            </a:pPr>
            <a:r>
              <a:rPr lang="zh-CN" altLang="en-US" b="0" dirty="0" smtClean="0">
                <a:solidFill>
                  <a:schemeClr val="accent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建立任务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在不同层次粒度和不同网络关联关系上的</a:t>
            </a:r>
            <a:r>
              <a:rPr lang="zh-CN" altLang="en-US" b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特征共享和结构化索引</a:t>
            </a:r>
            <a:endParaRPr lang="en-US" altLang="zh-CN" b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69875" indent="-269875">
              <a:buFont typeface="Wingdings" pitchFamily="2" charset="2"/>
              <a:buChar char="n"/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获得不同层级应用适配的</a:t>
            </a:r>
            <a:r>
              <a:rPr lang="zh-CN" altLang="en-US" b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高效</a:t>
            </a:r>
            <a:r>
              <a:rPr lang="zh-CN" altLang="en-US" b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索引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269875" indent="-269875">
              <a:buFont typeface="Wingdings" pitchFamily="2" charset="2"/>
              <a:buChar char="n"/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支持适合</a:t>
            </a:r>
            <a:r>
              <a:rPr lang="zh-CN" altLang="en-US" b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高清监控的存储与传输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rPr>
              <a:t>，满足支持多态应用的跨网联接与互动需求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sp>
        <p:nvSpPr>
          <p:cNvPr id="632" name="Shape 632"/>
          <p:cNvSpPr>
            <a:spLocks noGrp="1"/>
          </p:cNvSpPr>
          <p:nvPr>
            <p:ph type="title"/>
          </p:nvPr>
        </p:nvSpPr>
        <p:spPr>
          <a:xfrm>
            <a:off x="1204912" y="250824"/>
            <a:ext cx="7859712" cy="658815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lang="zh-CN" altLang="en-US" sz="3600" dirty="0" smtClean="0">
                <a:solidFill>
                  <a:srgbClr val="C00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可能的研究内容</a:t>
            </a:r>
            <a:endParaRPr sz="3600" dirty="0">
              <a:solidFill>
                <a:srgbClr val="C00000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2078663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87716" y="2931201"/>
            <a:ext cx="3304667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9592" y="3782349"/>
            <a:ext cx="3293802" cy="720053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99592" y="4659826"/>
            <a:ext cx="3293802" cy="69770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视觉感知的协同分析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与跨网语义互联</a:t>
            </a:r>
          </a:p>
        </p:txBody>
      </p:sp>
      <p:sp>
        <p:nvSpPr>
          <p:cNvPr id="35" name="矩形 34"/>
          <p:cNvSpPr/>
          <p:nvPr/>
        </p:nvSpPr>
        <p:spPr>
          <a:xfrm>
            <a:off x="893876" y="5505675"/>
            <a:ext cx="3299031" cy="71452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</p:spPr>
        <p:txBody>
          <a:bodyPr wrap="square">
            <a:noAutofit/>
          </a:bodyPr>
          <a:lstStyle/>
          <a:p>
            <a:pPr algn="ctr"/>
            <a:endParaRPr lang="zh-CN" altLang="en-US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Shape 628"/>
          <p:cNvSpPr/>
          <p:nvPr/>
        </p:nvSpPr>
        <p:spPr>
          <a:xfrm>
            <a:off x="1789237" y="1434842"/>
            <a:ext cx="1846659" cy="5539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900">
                <a:solidFill>
                  <a:srgbClr val="B500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36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研究内容</a:t>
            </a:r>
            <a:endParaRPr sz="36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3" name="矩形 3072"/>
          <p:cNvSpPr/>
          <p:nvPr/>
        </p:nvSpPr>
        <p:spPr>
          <a:xfrm>
            <a:off x="827584" y="2091290"/>
            <a:ext cx="3600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</a:t>
            </a:r>
            <a:r>
              <a:rPr lang="zh-TW" altLang="zh-CN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TW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多层次多角度关联分析</a:t>
            </a:r>
          </a:p>
        </p:txBody>
      </p:sp>
      <p:sp>
        <p:nvSpPr>
          <p:cNvPr id="3075" name="矩形 3074"/>
          <p:cNvSpPr/>
          <p:nvPr/>
        </p:nvSpPr>
        <p:spPr>
          <a:xfrm>
            <a:off x="1043608" y="2946946"/>
            <a:ext cx="30243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音视频数据时空对齐</a:t>
            </a:r>
            <a:endParaRPr lang="en-US" altLang="zh-CN" sz="2400" b="0" dirty="0">
              <a:solidFill>
                <a:schemeClr val="bg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与有限时空窗口分析</a:t>
            </a:r>
          </a:p>
        </p:txBody>
      </p:sp>
      <p:sp>
        <p:nvSpPr>
          <p:cNvPr id="3080" name="矩形 3079"/>
          <p:cNvSpPr/>
          <p:nvPr/>
        </p:nvSpPr>
        <p:spPr>
          <a:xfrm>
            <a:off x="935972" y="3808567"/>
            <a:ext cx="320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solidFill>
                  <a:schemeClr val="bg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音视频数据的层次化结构表示建模与学习</a:t>
            </a:r>
          </a:p>
        </p:txBody>
      </p:sp>
      <p:sp>
        <p:nvSpPr>
          <p:cNvPr id="3092" name="矩形 3091"/>
          <p:cNvSpPr/>
          <p:nvPr/>
        </p:nvSpPr>
        <p:spPr>
          <a:xfrm>
            <a:off x="893876" y="5546170"/>
            <a:ext cx="32995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2400" b="0" dirty="0">
                <a:latin typeface="微软雅黑" pitchFamily="34" charset="-122"/>
                <a:ea typeface="微软雅黑" pitchFamily="34" charset="-122"/>
              </a:rPr>
              <a:t>支持跨网多态应用的音视频高效索引</a:t>
            </a:r>
            <a:r>
              <a:rPr lang="zh-CN" altLang="en-US" sz="2400" b="0" dirty="0" smtClean="0">
                <a:latin typeface="微软雅黑" pitchFamily="34" charset="-122"/>
                <a:ea typeface="微软雅黑" pitchFamily="34" charset="-122"/>
              </a:rPr>
              <a:t>与编码</a:t>
            </a: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上弧形箭头 48"/>
          <p:cNvSpPr/>
          <p:nvPr/>
        </p:nvSpPr>
        <p:spPr>
          <a:xfrm rot="1489155" flipV="1">
            <a:off x="4122062" y="5814392"/>
            <a:ext cx="508438" cy="223180"/>
          </a:xfrm>
          <a:prstGeom prst="curvedDownArrow">
            <a:avLst/>
          </a:prstGeom>
          <a:solidFill>
            <a:srgbClr val="FFFFFF"/>
          </a:solidFill>
          <a:ln w="25400" cap="flat">
            <a:solidFill>
              <a:srgbClr val="9999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itchFamily="34" charset="-122"/>
              <a:ea typeface="微软雅黑" pitchFamily="34" charset="-122"/>
              <a:cs typeface="Arial Bold"/>
              <a:sym typeface="Arial Bold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2406" y="2985569"/>
            <a:ext cx="4186659" cy="144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0593" y="1241472"/>
            <a:ext cx="4248472" cy="1634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86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支持多态应用</a:t>
            </a:r>
            <a:r>
              <a:rPr lang="zh-CN" altLang="en-US" dirty="0" smtClean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的高效</a:t>
            </a:r>
            <a:r>
              <a:rPr lang="zh-CN" altLang="en-US" dirty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索引与编码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仿人类视觉特性的协同</a:t>
            </a:r>
            <a:r>
              <a:rPr lang="zh-CN" altLang="en-US" dirty="0"/>
              <a:t>编码、分析与</a:t>
            </a:r>
            <a:r>
              <a:rPr lang="zh-CN" altLang="en-US" dirty="0" smtClean="0"/>
              <a:t>检索</a:t>
            </a:r>
            <a:endParaRPr lang="en-US" altLang="zh-CN" dirty="0"/>
          </a:p>
        </p:txBody>
      </p:sp>
      <p:pic>
        <p:nvPicPr>
          <p:cNvPr id="40" name="Picture 2" descr="http://www.development.lk/media/images/news/Adelaide_Darwin_Railway_Line_between_Adelaide_River_and_Pine_Creek_DSC0364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439"/>
          <a:stretch>
            <a:fillRect/>
          </a:stretch>
        </p:blipFill>
        <p:spPr bwMode="auto">
          <a:xfrm>
            <a:off x="772886" y="2778817"/>
            <a:ext cx="8240486" cy="37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865563" y="3006042"/>
            <a:ext cx="3665177" cy="3348000"/>
            <a:chOff x="-15336" y="908720"/>
            <a:chExt cx="4083279" cy="3735129"/>
          </a:xfrm>
        </p:grpSpPr>
        <p:sp>
          <p:nvSpPr>
            <p:cNvPr id="42" name="圆角矩形标注 41"/>
            <p:cNvSpPr/>
            <p:nvPr/>
          </p:nvSpPr>
          <p:spPr bwMode="auto">
            <a:xfrm>
              <a:off x="-15336" y="908720"/>
              <a:ext cx="4083279" cy="3735129"/>
            </a:xfrm>
            <a:prstGeom prst="wedgeRoundRectCallout">
              <a:avLst>
                <a:gd name="adj1" fmla="val 56711"/>
                <a:gd name="adj2" fmla="val -49294"/>
                <a:gd name="adj3" fmla="val 16667"/>
              </a:avLst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algn="ctr" eaLnBrk="1" hangingPunct="1">
                <a:spcBef>
                  <a:spcPts val="0"/>
                </a:spcBef>
              </a:pPr>
              <a:r>
                <a:rPr kumimoji="0" lang="zh-CN" altLang="en-US" sz="2800" b="0" dirty="0" smtClean="0">
                  <a:solidFill>
                    <a:srgbClr val="0000FF"/>
                  </a:solidFill>
                  <a:latin typeface="微软雅黑" pitchFamily="34" charset="-122"/>
                  <a:ea typeface="微软雅黑" pitchFamily="34" charset="-122"/>
                  <a:cs typeface="Calibri" pitchFamily="34" charset="0"/>
                </a:rPr>
                <a:t>识别与检索</a:t>
              </a:r>
              <a:endParaRPr kumimoji="0" lang="en-US" altLang="zh-CN" sz="2800" b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algn="ctr" eaLnBrk="1" hangingPunct="1">
                <a:spcBef>
                  <a:spcPts val="0"/>
                </a:spcBef>
              </a:pPr>
              <a:r>
                <a:rPr kumimoji="0" lang="en-US" altLang="en-US" sz="2400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分析和理解视频的</a:t>
              </a:r>
            </a:p>
            <a:p>
              <a:pPr algn="ctr" eaLnBrk="1" hangingPunct="1">
                <a:spcBef>
                  <a:spcPts val="0"/>
                </a:spcBef>
              </a:pPr>
              <a:r>
                <a:rPr kumimoji="0" lang="en-US" altLang="en-US" sz="2400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cs typeface="黑体"/>
                </a:rPr>
                <a:t>场景结构以及语义</a:t>
              </a:r>
            </a:p>
            <a:p>
              <a:pPr algn="l" eaLnBrk="1" hangingPunct="1">
                <a:spcBef>
                  <a:spcPts val="0"/>
                </a:spcBef>
              </a:pPr>
              <a:endParaRPr kumimoji="0" lang="en-US" altLang="zh-CN" sz="1600" b="0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algn="l" eaLnBrk="1" hangingPunct="1">
                <a:spcBef>
                  <a:spcPts val="0"/>
                </a:spcBef>
              </a:pPr>
              <a:endParaRPr kumimoji="0" lang="en-US" altLang="zh-CN" sz="1600" b="0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algn="l" eaLnBrk="1" hangingPunct="1">
                <a:spcBef>
                  <a:spcPts val="0"/>
                </a:spcBef>
              </a:pPr>
              <a:endParaRPr kumimoji="0" lang="en-US" altLang="zh-CN" sz="1600" b="0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marL="285750" indent="-285750" algn="l" eaLnBrk="1" hangingPunct="1">
                <a:spcBef>
                  <a:spcPts val="0"/>
                </a:spcBef>
                <a:buFont typeface="Arial" pitchFamily="34" charset="0"/>
                <a:buChar char="•"/>
              </a:pPr>
              <a:endParaRPr kumimoji="0" lang="en-US" altLang="zh-CN" sz="1600" b="0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marL="285750" indent="-285750" algn="l" eaLnBrk="1" hangingPunct="1">
                <a:spcBef>
                  <a:spcPts val="0"/>
                </a:spcBef>
                <a:buFont typeface="Arial" pitchFamily="34" charset="0"/>
                <a:buChar char="•"/>
              </a:pPr>
              <a:endParaRPr kumimoji="0" lang="en-US" altLang="zh-CN" sz="1600" b="0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marL="285750" indent="-285750" algn="l" eaLnBrk="1" hangingPunct="1">
                <a:spcBef>
                  <a:spcPts val="0"/>
                </a:spcBef>
                <a:buFont typeface="Arial" pitchFamily="34" charset="0"/>
                <a:buChar char="•"/>
              </a:pPr>
              <a:endParaRPr kumimoji="0" lang="en-US" altLang="zh-CN" sz="1600" b="0" i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  <a:p>
              <a:pPr marL="285750" indent="-285750" algn="l" eaLnBrk="1" hangingPunct="1">
                <a:spcBef>
                  <a:spcPts val="0"/>
                </a:spcBef>
                <a:buFont typeface="Arial" pitchFamily="34" charset="0"/>
                <a:buChar char="•"/>
              </a:pPr>
              <a:endParaRPr kumimoji="0" lang="en-US" altLang="zh-CN" sz="1600" b="0" i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endParaRPr>
            </a:p>
          </p:txBody>
        </p:sp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2574003"/>
              <a:ext cx="4004085" cy="1456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251519" y="4138434"/>
              <a:ext cx="35125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zh-CN" sz="1400" i="1" dirty="0" smtClean="0">
                  <a:solidFill>
                    <a:srgbClr val="000000"/>
                  </a:solidFill>
                  <a:latin typeface="Book Antiqua"/>
                  <a:ea typeface="+mn-ea"/>
                </a:rPr>
                <a:t>[N. </a:t>
              </a:r>
              <a:r>
                <a:rPr kumimoji="0" lang="en-US" altLang="zh-CN" sz="1400" i="1" dirty="0" err="1" smtClean="0">
                  <a:solidFill>
                    <a:srgbClr val="000000"/>
                  </a:solidFill>
                  <a:latin typeface="Book Antiqua"/>
                  <a:ea typeface="+mn-ea"/>
                </a:rPr>
                <a:t>Dimitrova</a:t>
              </a:r>
              <a:r>
                <a:rPr kumimoji="0" lang="en-US" altLang="zh-CN" sz="1400" i="1" dirty="0" smtClean="0">
                  <a:solidFill>
                    <a:srgbClr val="000000"/>
                  </a:solidFill>
                  <a:latin typeface="Book Antiqua"/>
                  <a:ea typeface="+mn-ea"/>
                </a:rPr>
                <a:t> et. al. IEEE Multimedia, 2002]</a:t>
              </a:r>
              <a:endParaRPr kumimoji="0" lang="zh-CN" altLang="en-US" sz="1400" i="1" dirty="0">
                <a:solidFill>
                  <a:srgbClr val="000000"/>
                </a:solidFill>
                <a:latin typeface="Book Antiqua"/>
                <a:ea typeface="+mn-ea"/>
              </a:endParaRPr>
            </a:p>
          </p:txBody>
        </p:sp>
      </p:grpSp>
      <p:sp>
        <p:nvSpPr>
          <p:cNvPr id="45" name="圆角矩形标注 44"/>
          <p:cNvSpPr/>
          <p:nvPr/>
        </p:nvSpPr>
        <p:spPr bwMode="auto">
          <a:xfrm>
            <a:off x="5312182" y="3041410"/>
            <a:ext cx="3587234" cy="3348000"/>
          </a:xfrm>
          <a:prstGeom prst="wedgeRoundRectCallout">
            <a:avLst>
              <a:gd name="adj1" fmla="val -57926"/>
              <a:gd name="adj2" fmla="val -50615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ts val="0"/>
              </a:spcBef>
            </a:pPr>
            <a:r>
              <a:rPr kumimoji="0" lang="zh-CN" altLang="en-US" sz="2800" b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Calibri" pitchFamily="34" charset="0"/>
              </a:rPr>
              <a:t>视频压缩</a:t>
            </a:r>
            <a:endParaRPr kumimoji="0" lang="en-US" altLang="zh-CN" sz="2800" b="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algn="ctr">
              <a:spcBef>
                <a:spcPts val="0"/>
              </a:spcBef>
            </a:pPr>
            <a:r>
              <a:rPr kumimoji="0" lang="zh-CN" altLang="en-US" sz="24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黑体"/>
              </a:rPr>
              <a:t>相同视觉质量条件下尽可能少的比特表示</a:t>
            </a:r>
            <a:endParaRPr kumimoji="0" lang="en-US" altLang="zh-CN" sz="24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algn="ctr">
              <a:spcBef>
                <a:spcPts val="0"/>
              </a:spcBef>
            </a:pPr>
            <a:endParaRPr kumimoji="0" lang="en-US" altLang="zh-CN" sz="24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黑体"/>
            </a:endParaRPr>
          </a:p>
          <a:p>
            <a:pPr marL="285750" indent="-285750" algn="l" eaLnBrk="1" hangingPunct="1">
              <a:spcBef>
                <a:spcPts val="0"/>
              </a:spcBef>
              <a:buFont typeface="Arial" pitchFamily="34" charset="0"/>
              <a:buChar char="•"/>
            </a:pPr>
            <a:endParaRPr kumimoji="0" lang="en-US" altLang="zh-CN" sz="1800" b="0" i="1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  <a:p>
            <a:pPr marL="285750" indent="-285750" algn="l" eaLnBrk="1" hangingPunct="1">
              <a:spcBef>
                <a:spcPts val="0"/>
              </a:spcBef>
              <a:buFont typeface="Arial" pitchFamily="34" charset="0"/>
              <a:buChar char="•"/>
            </a:pPr>
            <a:endParaRPr kumimoji="0" lang="en-US" altLang="zh-CN" b="0" i="1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Calibri" pitchFamily="34" charset="0"/>
            </a:endParaRPr>
          </a:p>
        </p:txBody>
      </p:sp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2674" y="4685845"/>
            <a:ext cx="3102472" cy="168050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5341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支持多态应用的高效索引与编码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仿人类视觉特性的协同</a:t>
            </a:r>
            <a:r>
              <a:rPr lang="zh-CN" altLang="en-US" dirty="0"/>
              <a:t>编码、分析与检索</a:t>
            </a:r>
            <a:endParaRPr lang="en-US" altLang="zh-CN" dirty="0"/>
          </a:p>
          <a:p>
            <a:pPr lvl="1"/>
            <a:r>
              <a:rPr lang="zh-CN" altLang="en-US" dirty="0" smtClean="0"/>
              <a:t>大脑中的逐层抽象机理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短时记忆</a:t>
            </a:r>
            <a:r>
              <a:rPr lang="zh-CN" altLang="en-US" dirty="0"/>
              <a:t>与长期记忆</a:t>
            </a:r>
            <a:r>
              <a:rPr lang="zh-CN" altLang="en-US" dirty="0" smtClean="0"/>
              <a:t>结合</a:t>
            </a:r>
            <a:endParaRPr lang="en-US" altLang="zh-CN" dirty="0" smtClean="0"/>
          </a:p>
          <a:p>
            <a:pPr lvl="1"/>
            <a:r>
              <a:rPr lang="zh-CN" altLang="en-US" dirty="0"/>
              <a:t>语义</a:t>
            </a:r>
            <a:r>
              <a:rPr lang="zh-CN" altLang="en-US" dirty="0" smtClean="0"/>
              <a:t>鸿沟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zh-CN" altLang="en-US" dirty="0" smtClean="0">
                <a:sym typeface="Wingdings" pitchFamily="2" charset="2"/>
              </a:rPr>
              <a:t>语义连续</a:t>
            </a:r>
            <a:endParaRPr lang="en-US" altLang="zh-CN" dirty="0"/>
          </a:p>
          <a:p>
            <a:pPr lvl="2"/>
            <a:r>
              <a:rPr lang="zh-CN" altLang="en-US" dirty="0"/>
              <a:t>深度学习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/>
              <a:t>特征学习</a:t>
            </a:r>
            <a:endParaRPr lang="en-US" altLang="zh-CN" dirty="0"/>
          </a:p>
          <a:p>
            <a:pPr lvl="2"/>
            <a:r>
              <a:rPr lang="zh-CN" altLang="en-US" dirty="0" smtClean="0"/>
              <a:t>局部特征</a:t>
            </a:r>
            <a:r>
              <a:rPr lang="zh-CN" altLang="en-US" dirty="0" smtClean="0">
                <a:sym typeface="Wingdings"/>
              </a:rPr>
              <a:t>，</a:t>
            </a:r>
            <a:r>
              <a:rPr lang="zh-CN" altLang="en-US" dirty="0" smtClean="0"/>
              <a:t>中层特征</a:t>
            </a:r>
            <a:r>
              <a:rPr lang="zh-CN" altLang="en-US" dirty="0" smtClean="0">
                <a:sym typeface="Wingdings"/>
              </a:rPr>
              <a:t></a:t>
            </a:r>
            <a:endParaRPr lang="en-US" altLang="zh-CN" dirty="0" smtClean="0">
              <a:sym typeface="Wingdings"/>
            </a:endParaRPr>
          </a:p>
          <a:p>
            <a:pPr lvl="2"/>
            <a:r>
              <a:rPr lang="zh-CN" altLang="en-US" dirty="0" smtClean="0">
                <a:sym typeface="Wingdings"/>
              </a:rPr>
              <a:t>统计与规则的结合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305189"/>
              </p:ext>
            </p:extLst>
          </p:nvPr>
        </p:nvGraphicFramePr>
        <p:xfrm>
          <a:off x="3554365" y="3442120"/>
          <a:ext cx="5486150" cy="3048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Picture" r:id="rId3" imgW="5870645" imgH="3594375" progId="Word.Picture.8">
                  <p:embed/>
                </p:oleObj>
              </mc:Choice>
              <mc:Fallback>
                <p:oleObj name="Picture" r:id="rId3" imgW="5870645" imgH="3594375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365" y="3442120"/>
                        <a:ext cx="5486150" cy="304892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7" descr="raw_pixel"/>
          <p:cNvPicPr>
            <a:picLocks noChangeAspect="1" noChangeArrowheads="1"/>
          </p:cNvPicPr>
          <p:nvPr/>
        </p:nvPicPr>
        <p:blipFill>
          <a:blip r:embed="rId5"/>
          <a:srcRect r="22598"/>
          <a:stretch>
            <a:fillRect/>
          </a:stretch>
        </p:blipFill>
        <p:spPr bwMode="auto">
          <a:xfrm>
            <a:off x="3240269" y="4690469"/>
            <a:ext cx="728307" cy="97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任意多边形 10"/>
          <p:cNvSpPr>
            <a:spLocks noChangeArrowheads="1"/>
          </p:cNvSpPr>
          <p:nvPr/>
        </p:nvSpPr>
        <p:spPr bwMode="auto">
          <a:xfrm>
            <a:off x="4044671" y="5009971"/>
            <a:ext cx="3427649" cy="331503"/>
          </a:xfrm>
          <a:custGeom>
            <a:avLst/>
            <a:gdLst>
              <a:gd name="T0" fmla="*/ 0 w 4554747"/>
              <a:gd name="T1" fmla="*/ 46046 h 537714"/>
              <a:gd name="T2" fmla="*/ 2432539 w 4554747"/>
              <a:gd name="T3" fmla="*/ 46046 h 537714"/>
              <a:gd name="T4" fmla="*/ 3588426 w 4554747"/>
              <a:gd name="T5" fmla="*/ 322323 h 537714"/>
              <a:gd name="T6" fmla="*/ 4036980 w 4554747"/>
              <a:gd name="T7" fmla="*/ 512262 h 537714"/>
              <a:gd name="T8" fmla="*/ 4554537 w 4554747"/>
              <a:gd name="T9" fmla="*/ 477727 h 537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54747"/>
              <a:gd name="T16" fmla="*/ 0 h 537714"/>
              <a:gd name="T17" fmla="*/ 4554747 w 4554747"/>
              <a:gd name="T18" fmla="*/ 537714 h 537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54747" h="537714">
                <a:moveTo>
                  <a:pt x="0" y="46008"/>
                </a:moveTo>
                <a:cubicBezTo>
                  <a:pt x="917275" y="23004"/>
                  <a:pt x="1834551" y="0"/>
                  <a:pt x="2432649" y="46008"/>
                </a:cubicBezTo>
                <a:cubicBezTo>
                  <a:pt x="3030747" y="92016"/>
                  <a:pt x="3321169" y="244416"/>
                  <a:pt x="3588588" y="322054"/>
                </a:cubicBezTo>
                <a:cubicBezTo>
                  <a:pt x="3856007" y="399692"/>
                  <a:pt x="3876136" y="485956"/>
                  <a:pt x="4037162" y="511835"/>
                </a:cubicBezTo>
                <a:cubicBezTo>
                  <a:pt x="4198189" y="537714"/>
                  <a:pt x="4376468" y="507521"/>
                  <a:pt x="4554747" y="477329"/>
                </a:cubicBezTo>
              </a:path>
            </a:pathLst>
          </a:custGeom>
          <a:noFill/>
          <a:ln w="57150" algn="ctr">
            <a:solidFill>
              <a:srgbClr val="0000CC"/>
            </a:solidFill>
            <a:round/>
            <a:headEnd/>
            <a:tailEnd type="arrow" w="med" len="med"/>
          </a:ln>
        </p:spPr>
        <p:txBody>
          <a:bodyPr wrap="none" anchor="ctr"/>
          <a:lstStyle/>
          <a:p>
            <a:pPr marL="342900" indent="-342900" algn="ctr">
              <a:lnSpc>
                <a:spcPct val="8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endParaRPr lang="zh-CN" altLang="en-US"/>
          </a:p>
        </p:txBody>
      </p:sp>
      <p:pic>
        <p:nvPicPr>
          <p:cNvPr id="12" name="图片 11" descr="赵本山.jpg"/>
          <p:cNvPicPr>
            <a:picLocks noChangeAspect="1"/>
          </p:cNvPicPr>
          <p:nvPr/>
        </p:nvPicPr>
        <p:blipFill>
          <a:blip r:embed="rId6"/>
          <a:srcRect l="31126" r="26865" b="18803"/>
          <a:stretch>
            <a:fillRect/>
          </a:stretch>
        </p:blipFill>
        <p:spPr bwMode="auto">
          <a:xfrm>
            <a:off x="7109846" y="4012183"/>
            <a:ext cx="724948" cy="99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2474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35" presetClass="emph" presetSubtype="0" repeatCount="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rPr>
              <a:t>支持多态应用的高效索引与编码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仿人类视觉特性的协同</a:t>
            </a:r>
            <a:r>
              <a:rPr lang="zh-CN" altLang="en-US" dirty="0"/>
              <a:t>编码、分析与检索</a:t>
            </a:r>
            <a:endParaRPr lang="en-US" altLang="zh-CN" dirty="0"/>
          </a:p>
          <a:p>
            <a:pPr lvl="1"/>
            <a:r>
              <a:rPr lang="zh-CN" altLang="en-US" dirty="0" smtClean="0"/>
              <a:t>大脑中的逐层抽象机理 </a:t>
            </a:r>
            <a:r>
              <a:rPr lang="en-US" altLang="zh-CN" dirty="0" smtClean="0"/>
              <a:t>vs. </a:t>
            </a:r>
            <a:r>
              <a:rPr lang="zh-CN" altLang="en-US" dirty="0" smtClean="0"/>
              <a:t>短时记忆</a:t>
            </a:r>
            <a:r>
              <a:rPr lang="zh-CN" altLang="en-US" dirty="0"/>
              <a:t>与长期记忆结合</a:t>
            </a:r>
            <a:endParaRPr lang="en-US" altLang="zh-CN" dirty="0" smtClean="0"/>
          </a:p>
          <a:p>
            <a:pPr lvl="1"/>
            <a:r>
              <a:rPr lang="zh-CN" altLang="en-US" dirty="0"/>
              <a:t>语义鸿沟</a:t>
            </a:r>
            <a:r>
              <a:rPr lang="en-US" altLang="zh-CN" dirty="0">
                <a:sym typeface="Wingdings" pitchFamily="2" charset="2"/>
              </a:rPr>
              <a:t></a:t>
            </a:r>
            <a:r>
              <a:rPr lang="zh-CN" altLang="en-US" dirty="0">
                <a:sym typeface="Wingdings" pitchFamily="2" charset="2"/>
              </a:rPr>
              <a:t>语义连续</a:t>
            </a:r>
            <a:endParaRPr lang="en-US" altLang="zh-CN" dirty="0"/>
          </a:p>
          <a:p>
            <a:pPr lvl="1"/>
            <a:r>
              <a:rPr lang="zh-CN" altLang="en-US" dirty="0" smtClean="0"/>
              <a:t>视觉关注、视而不见与存储关注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——</a:t>
            </a:r>
            <a:r>
              <a:rPr lang="zh-CN" altLang="en-US" dirty="0" smtClean="0"/>
              <a:t>检索</a:t>
            </a:r>
            <a:r>
              <a:rPr lang="zh-CN" altLang="en-US" dirty="0"/>
              <a:t>友好的视频编码与存储</a:t>
            </a:r>
          </a:p>
          <a:p>
            <a:pPr lvl="2"/>
            <a:r>
              <a:rPr lang="zh-CN" altLang="en-US" dirty="0" smtClean="0"/>
              <a:t>无需完全解码</a:t>
            </a:r>
            <a:r>
              <a:rPr lang="zh-CN" altLang="en-US" dirty="0"/>
              <a:t>的内容检索</a:t>
            </a:r>
            <a:endParaRPr lang="en-US" altLang="zh-CN" dirty="0"/>
          </a:p>
          <a:p>
            <a:pPr lvl="2"/>
            <a:r>
              <a:rPr lang="zh-CN" altLang="en-US" dirty="0"/>
              <a:t>关键信息（如：人，车，物</a:t>
            </a:r>
            <a:r>
              <a:rPr lang="en-US" altLang="zh-CN" dirty="0"/>
              <a:t>…</a:t>
            </a:r>
            <a:r>
              <a:rPr lang="zh-CN" altLang="en-US" dirty="0"/>
              <a:t>）</a:t>
            </a:r>
            <a:endParaRPr lang="en-US" altLang="zh-CN" dirty="0"/>
          </a:p>
          <a:p>
            <a:pPr lvl="3"/>
            <a:r>
              <a:rPr lang="zh-CN" altLang="en-US" dirty="0"/>
              <a:t>保留细节的</a:t>
            </a:r>
            <a:r>
              <a:rPr lang="zh-CN" altLang="en-US" dirty="0" smtClean="0"/>
              <a:t>压缩</a:t>
            </a:r>
            <a:endParaRPr lang="en-US" altLang="zh-CN" dirty="0"/>
          </a:p>
          <a:p>
            <a:pPr lvl="3"/>
            <a:r>
              <a:rPr lang="zh-CN" altLang="en-US" dirty="0"/>
              <a:t>更长时的存储</a:t>
            </a:r>
            <a:endParaRPr lang="en-US" altLang="zh-CN" dirty="0"/>
          </a:p>
          <a:p>
            <a:pPr lvl="2"/>
            <a:r>
              <a:rPr lang="zh-CN" altLang="en-US" dirty="0"/>
              <a:t>基于模型或对象的编码</a:t>
            </a:r>
            <a:endParaRPr lang="en-US" altLang="zh-CN" dirty="0"/>
          </a:p>
          <a:p>
            <a:pPr lvl="3"/>
            <a:r>
              <a:rPr lang="zh-CN" altLang="en-US" dirty="0"/>
              <a:t>内容</a:t>
            </a:r>
            <a:r>
              <a:rPr lang="en-US" altLang="zh-CN" dirty="0"/>
              <a:t>aware</a:t>
            </a:r>
            <a:r>
              <a:rPr lang="zh-CN" altLang="en-US" dirty="0"/>
              <a:t>的编码，去除视觉冗余</a:t>
            </a:r>
            <a:endParaRPr lang="en-US" altLang="zh-CN" dirty="0"/>
          </a:p>
          <a:p>
            <a:pPr lvl="3"/>
            <a:r>
              <a:rPr lang="zh-CN" altLang="en-US" dirty="0"/>
              <a:t>如：静止背景的大比率</a:t>
            </a:r>
            <a:r>
              <a:rPr lang="zh-CN" altLang="en-US" dirty="0" smtClean="0"/>
              <a:t>压缩</a:t>
            </a:r>
            <a:endParaRPr lang="zh-CN" altLang="en-US" dirty="0"/>
          </a:p>
        </p:txBody>
      </p:sp>
      <p:pic>
        <p:nvPicPr>
          <p:cNvPr id="38" name="图片 37" descr="D:\Workshop\Paper-Writing\J-STSP\JSTSP_CUpartition(1)\frame000102.bm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3423" y="3191926"/>
            <a:ext cx="2232000" cy="166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图片 38" descr="D:\Workshop\Paper-Writing\J-STSP\JSTSP_CUpartition(1)\frame000101.bmp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83423" y="4992126"/>
            <a:ext cx="2232000" cy="166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066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问题、内容与技术路线</a:t>
            </a:r>
            <a:endParaRPr 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488728" y="2276438"/>
            <a:ext cx="2254368" cy="815922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b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协同性</a:t>
            </a:r>
            <a: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en-US" altLang="zh-CN" sz="2400" b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488727" y="3685885"/>
            <a:ext cx="2254370" cy="815922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b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时空效用</a:t>
            </a: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性</a:t>
            </a:r>
            <a: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en-US" sz="2400" b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88728" y="5095331"/>
            <a:ext cx="2254367" cy="815922"/>
          </a:xfrm>
          <a:prstGeom prst="roundRect">
            <a:avLst/>
          </a:prstGeom>
          <a:solidFill>
            <a:srgbClr val="CC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400" b="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认知</a:t>
            </a: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一致性</a:t>
            </a:r>
            <a: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400" b="0" dirty="0" smtClean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endParaRPr lang="zh-CN" altLang="en-US" sz="2400" b="0" dirty="0">
              <a:solidFill>
                <a:schemeClr val="accent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3578769" y="2696436"/>
            <a:ext cx="2304000" cy="815922"/>
          </a:xfrm>
          <a:prstGeom prst="roundRect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视频时空对齐与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有限时空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窗分析</a:t>
            </a:r>
            <a:endParaRPr lang="zh-CN" altLang="en-US" sz="2000" b="0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3578769" y="3667517"/>
            <a:ext cx="2304000" cy="815922"/>
          </a:xfrm>
          <a:prstGeom prst="roundRect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视频的层次化</a:t>
            </a:r>
            <a:r>
              <a:rPr lang="en-US" altLang="zh-CN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结构建模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与学习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2323" y="1251924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关键科学技术问题</a:t>
            </a:r>
            <a:endParaRPr lang="en-US" sz="20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47021" y="12519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值得研究的内容</a:t>
            </a:r>
            <a:endParaRPr lang="en-US" sz="20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 bwMode="auto">
          <a:xfrm>
            <a:off x="6574766" y="4202758"/>
            <a:ext cx="2475186" cy="720000"/>
          </a:xfrm>
          <a:prstGeom prst="roundRect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编码域内的快速语义分析与识别</a:t>
            </a:r>
            <a:endParaRPr 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6605750" y="2134687"/>
            <a:ext cx="2475186" cy="720000"/>
          </a:xfrm>
          <a:prstGeom prst="roundRect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多源数据驱动与先验结合的特征学习</a:t>
            </a:r>
            <a:endParaRPr 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70129" y="125192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技术路线</a:t>
            </a:r>
            <a:endParaRPr lang="en-US" sz="2000" b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圆角矩形 58"/>
          <p:cNvSpPr/>
          <p:nvPr/>
        </p:nvSpPr>
        <p:spPr bwMode="auto">
          <a:xfrm>
            <a:off x="6605750" y="3112975"/>
            <a:ext cx="2475186" cy="720000"/>
          </a:xfrm>
          <a:prstGeom prst="roundRect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基于多</a:t>
            </a: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源、</a:t>
            </a: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多特征融合的事件检测</a:t>
            </a:r>
            <a:endParaRPr 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6574766" y="5273560"/>
            <a:ext cx="2475186" cy="720000"/>
          </a:xfrm>
          <a:prstGeom prst="roundRect">
            <a:avLst/>
          </a:prstGeom>
          <a:solidFill>
            <a:srgbClr val="FF33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语义驱动</a:t>
            </a:r>
            <a:r>
              <a:rPr lang="zh-CN" altLang="en-US" sz="2000" b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的视音频信息编码</a:t>
            </a:r>
            <a:endParaRPr lang="en-US" sz="2000" b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圆角矩形 55"/>
          <p:cNvSpPr/>
          <p:nvPr/>
        </p:nvSpPr>
        <p:spPr bwMode="auto">
          <a:xfrm>
            <a:off x="3578769" y="4638598"/>
            <a:ext cx="2304000" cy="815922"/>
          </a:xfrm>
          <a:prstGeom prst="roundRect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视觉感知的协同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分析与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跨网语义互联</a:t>
            </a:r>
          </a:p>
        </p:txBody>
      </p:sp>
      <p:sp>
        <p:nvSpPr>
          <p:cNvPr id="68" name="圆角矩形 67"/>
          <p:cNvSpPr/>
          <p:nvPr/>
        </p:nvSpPr>
        <p:spPr bwMode="auto">
          <a:xfrm>
            <a:off x="3578769" y="1725355"/>
            <a:ext cx="2304000" cy="815922"/>
          </a:xfrm>
          <a:prstGeom prst="roundRect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音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视频多层次</a:t>
            </a:r>
            <a:r>
              <a:rPr lang="en-US" altLang="zh-CN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多角度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关联分析</a:t>
            </a:r>
          </a:p>
        </p:txBody>
      </p:sp>
      <p:sp>
        <p:nvSpPr>
          <p:cNvPr id="70" name="圆角矩形 69"/>
          <p:cNvSpPr/>
          <p:nvPr/>
        </p:nvSpPr>
        <p:spPr bwMode="auto">
          <a:xfrm>
            <a:off x="3578769" y="5609678"/>
            <a:ext cx="2304000" cy="815922"/>
          </a:xfrm>
          <a:prstGeom prst="roundRect">
            <a:avLst/>
          </a:prstGeom>
          <a:solidFill>
            <a:srgbClr val="0000C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跨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网多态应用</a:t>
            </a: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2000" b="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  <a:r>
              <a:rPr lang="zh-CN" altLang="en-US" sz="2000" b="0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索引与检索</a:t>
            </a:r>
          </a:p>
        </p:txBody>
      </p:sp>
      <p:cxnSp>
        <p:nvCxnSpPr>
          <p:cNvPr id="85" name="直接箭头连接符 84"/>
          <p:cNvCxnSpPr>
            <a:stCxn id="7" idx="3"/>
            <a:endCxn id="68" idx="1"/>
          </p:cNvCxnSpPr>
          <p:nvPr/>
        </p:nvCxnSpPr>
        <p:spPr>
          <a:xfrm flipV="1">
            <a:off x="2743096" y="2133316"/>
            <a:ext cx="835673" cy="551083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接箭头连接符 85"/>
          <p:cNvCxnSpPr>
            <a:stCxn id="7" idx="3"/>
            <a:endCxn id="56" idx="1"/>
          </p:cNvCxnSpPr>
          <p:nvPr/>
        </p:nvCxnSpPr>
        <p:spPr>
          <a:xfrm>
            <a:off x="2743096" y="2684399"/>
            <a:ext cx="835673" cy="2362160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直接箭头连接符 86"/>
          <p:cNvCxnSpPr>
            <a:stCxn id="8" idx="3"/>
            <a:endCxn id="13" idx="1"/>
          </p:cNvCxnSpPr>
          <p:nvPr/>
        </p:nvCxnSpPr>
        <p:spPr>
          <a:xfrm flipV="1">
            <a:off x="2743097" y="3104397"/>
            <a:ext cx="835672" cy="989449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接箭头连接符 87"/>
          <p:cNvCxnSpPr>
            <a:stCxn id="10" idx="3"/>
            <a:endCxn id="15" idx="1"/>
          </p:cNvCxnSpPr>
          <p:nvPr/>
        </p:nvCxnSpPr>
        <p:spPr>
          <a:xfrm flipV="1">
            <a:off x="2743095" y="4075478"/>
            <a:ext cx="835674" cy="1427814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直接箭头连接符 88"/>
          <p:cNvCxnSpPr>
            <a:stCxn id="10" idx="3"/>
            <a:endCxn id="56" idx="1"/>
          </p:cNvCxnSpPr>
          <p:nvPr/>
        </p:nvCxnSpPr>
        <p:spPr>
          <a:xfrm flipV="1">
            <a:off x="2743095" y="5046559"/>
            <a:ext cx="835674" cy="456733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0" name="直接箭头连接符 89"/>
          <p:cNvCxnSpPr>
            <a:stCxn id="7" idx="3"/>
            <a:endCxn id="70" idx="1"/>
          </p:cNvCxnSpPr>
          <p:nvPr/>
        </p:nvCxnSpPr>
        <p:spPr>
          <a:xfrm>
            <a:off x="2743096" y="2684399"/>
            <a:ext cx="835673" cy="3333240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接箭头连接符 90"/>
          <p:cNvCxnSpPr>
            <a:stCxn id="8" idx="3"/>
            <a:endCxn id="70" idx="1"/>
          </p:cNvCxnSpPr>
          <p:nvPr/>
        </p:nvCxnSpPr>
        <p:spPr>
          <a:xfrm>
            <a:off x="2743097" y="4093846"/>
            <a:ext cx="835672" cy="1923793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接箭头连接符 91"/>
          <p:cNvCxnSpPr>
            <a:stCxn id="10" idx="3"/>
            <a:endCxn id="70" idx="1"/>
          </p:cNvCxnSpPr>
          <p:nvPr/>
        </p:nvCxnSpPr>
        <p:spPr>
          <a:xfrm>
            <a:off x="2743095" y="5503292"/>
            <a:ext cx="835674" cy="514347"/>
          </a:xfrm>
          <a:prstGeom prst="straightConnector1">
            <a:avLst/>
          </a:prstGeom>
          <a:noFill/>
          <a:ln w="25400" cap="flat">
            <a:solidFill>
              <a:srgbClr val="CC3300"/>
            </a:solidFill>
            <a:prstDash val="solid"/>
            <a:bevel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1" name="日期占位符 12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22" name="页脚占位符 12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23" name="灯片编号占位符 1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635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充分利用传感器的进步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非传统传感器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“三高”：高清，高速，高动态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“两全”：全景相机，全光相机</a:t>
            </a:r>
            <a:endParaRPr lang="en-US" altLang="zh-CN" dirty="0" smtClean="0"/>
          </a:p>
        </p:txBody>
      </p:sp>
      <p:pic>
        <p:nvPicPr>
          <p:cNvPr id="12290" name="Picture 2" descr="Beauty is all around. RICOH THET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4073" y="2479980"/>
            <a:ext cx="1000625" cy="282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www.blogcdn.com/www.engadget.com/media/2013/09/thetasampl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6" y="3461655"/>
            <a:ext cx="6049377" cy="30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allthingsd.com/files/2011/06/Lytro-Before-and-After-boo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7" y="3461655"/>
            <a:ext cx="6049377" cy="302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files.igao7.com/uploads/06-5/-2/06-57-28-92.jpg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500" b="83900" l="11533" r="90000">
                        <a14:foregroundMark x1="26800" y1="46300" x2="26800" y2="46300"/>
                        <a14:foregroundMark x1="27133" y1="43500" x2="27133" y2="43500"/>
                        <a14:foregroundMark x1="25933" y1="39300" x2="25933" y2="39300"/>
                        <a14:foregroundMark x1="26800" y1="41900" x2="26800" y2="41900"/>
                        <a14:foregroundMark x1="28000" y1="46600" x2="28000" y2="46600"/>
                        <a14:foregroundMark x1="29067" y1="53800" x2="29067" y2="53800"/>
                        <a14:foregroundMark x1="29067" y1="58400" x2="29067" y2="58400"/>
                        <a14:foregroundMark x1="28733" y1="50700" x2="28733" y2="50700"/>
                        <a14:foregroundMark x1="27467" y1="49400" x2="27467" y2="49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40" t="5931" r="8399" b="16112"/>
          <a:stretch/>
        </p:blipFill>
        <p:spPr bwMode="auto">
          <a:xfrm>
            <a:off x="6684244" y="5132136"/>
            <a:ext cx="2427515" cy="154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6856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充分利用传感器的进步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非传统传感器</a:t>
            </a:r>
            <a:endParaRPr lang="en-US" altLang="zh-CN" dirty="0"/>
          </a:p>
          <a:p>
            <a:pPr lvl="1"/>
            <a:r>
              <a:rPr lang="zh-CN" altLang="en-US" dirty="0" smtClean="0"/>
              <a:t>“三高”：高清，高速，高动态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“两全”：全景相机，全光相机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“一深”：</a:t>
            </a:r>
            <a:r>
              <a:rPr lang="en-US" altLang="zh-CN" dirty="0" smtClean="0"/>
              <a:t>RGBD(TOF,</a:t>
            </a:r>
            <a:r>
              <a:rPr lang="zh-CN" altLang="en-US" dirty="0" smtClean="0"/>
              <a:t> 立体视</a:t>
            </a:r>
            <a:r>
              <a:rPr lang="en-US" altLang="zh-CN" dirty="0" smtClean="0"/>
              <a:t>)</a:t>
            </a:r>
          </a:p>
          <a:p>
            <a:pPr lvl="1"/>
            <a:r>
              <a:rPr lang="zh-CN" altLang="en-US" dirty="0" smtClean="0"/>
              <a:t>“一多”：多</a:t>
            </a:r>
            <a:r>
              <a:rPr lang="en-US" altLang="zh-CN" dirty="0" smtClean="0"/>
              <a:t>/</a:t>
            </a:r>
            <a:r>
              <a:rPr lang="zh-CN" altLang="en-US" dirty="0" smtClean="0"/>
              <a:t>高</a:t>
            </a:r>
            <a:r>
              <a:rPr lang="zh-CN" altLang="en-US" dirty="0" smtClean="0"/>
              <a:t>光谱</a:t>
            </a:r>
            <a:endParaRPr lang="en-US" altLang="zh-CN" dirty="0" smtClean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65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研究背景与现状</a:t>
            </a:r>
            <a:endParaRPr lang="en-US" altLang="zh-CN" dirty="0" smtClean="0"/>
          </a:p>
          <a:p>
            <a:r>
              <a:rPr lang="zh-CN" altLang="en-US" dirty="0" smtClean="0"/>
              <a:t>关键</a:t>
            </a:r>
            <a:r>
              <a:rPr lang="zh-CN" altLang="en-US" dirty="0"/>
              <a:t>科学技术问题</a:t>
            </a:r>
            <a:endParaRPr lang="en-US" altLang="zh-CN" dirty="0" smtClean="0"/>
          </a:p>
          <a:p>
            <a:r>
              <a:rPr lang="zh-CN" altLang="en-US" dirty="0"/>
              <a:t>值得研究的内容</a:t>
            </a:r>
            <a:endParaRPr lang="en-US" altLang="zh-CN" dirty="0"/>
          </a:p>
          <a:p>
            <a:r>
              <a:rPr lang="zh-CN" altLang="en-US" dirty="0" smtClean="0"/>
              <a:t>研究</a:t>
            </a:r>
            <a:r>
              <a:rPr lang="zh-CN" altLang="en-US" dirty="0"/>
              <a:t>路线的考虑</a:t>
            </a:r>
            <a:endParaRPr lang="en-US" altLang="zh-CN" dirty="0"/>
          </a:p>
          <a:p>
            <a:r>
              <a:rPr lang="zh-CN" altLang="en-US" dirty="0">
                <a:solidFill>
                  <a:srgbClr val="C00000"/>
                </a:solidFill>
              </a:rPr>
              <a:t>预期研究</a:t>
            </a:r>
            <a:r>
              <a:rPr lang="zh-CN" altLang="en-US" dirty="0" smtClean="0">
                <a:solidFill>
                  <a:srgbClr val="C00000"/>
                </a:solidFill>
              </a:rPr>
              <a:t>成果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365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未来五年和十年可能的成果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卡口、高清视频监控条件下人、车的合理识别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融合多网络信息的识别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不依赖于车牌、融合多网络信息的车辆识别</a:t>
            </a:r>
            <a:endParaRPr lang="en-US" altLang="zh-CN" dirty="0" smtClean="0"/>
          </a:p>
          <a:p>
            <a:r>
              <a:rPr lang="zh-CN" altLang="en-US" dirty="0" smtClean="0"/>
              <a:t>视频监控的识别能力的显著提升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错误率降低</a:t>
            </a:r>
            <a:r>
              <a:rPr lang="en-US" altLang="zh-CN" dirty="0" smtClean="0"/>
              <a:t>50%</a:t>
            </a:r>
          </a:p>
          <a:p>
            <a:r>
              <a:rPr lang="zh-CN" altLang="en-US" dirty="0" smtClean="0"/>
              <a:t>综合多源异质网络信息的关键目标（</a:t>
            </a:r>
            <a:r>
              <a:rPr lang="zh-CN" altLang="en-US" dirty="0"/>
              <a:t>人、车、凶器</a:t>
            </a:r>
            <a:r>
              <a:rPr lang="zh-CN" altLang="en-US" dirty="0" smtClean="0"/>
              <a:t>等）检测和鲁棒识别，及长时、城域跟踪能力</a:t>
            </a:r>
            <a:endParaRPr lang="en-US" altLang="zh-CN" dirty="0" smtClean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未来五年和十年可能的成果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异质网络多模态大数据上的安全信息挖掘（如异常行为发现）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从已有数据中“挖掘”出有用的信息，比如踩点（反复出现），人车逆行，稀有事件等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强调大数据，无监督，自组织</a:t>
            </a:r>
            <a:endParaRPr lang="en-US" altLang="zh-CN" dirty="0" smtClean="0"/>
          </a:p>
          <a:p>
            <a:r>
              <a:rPr lang="zh-CN" altLang="en-US" dirty="0" smtClean="0"/>
              <a:t>多模融合的行为识别及事件检测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预定义的人或车辆行为的识别（实时报警）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无样例或仅有（少量）样例的事件检测（事后检索）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强调自学习、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、增量学习等。</a:t>
            </a:r>
            <a:endParaRPr lang="en-US" altLang="zh-CN" dirty="0" smtClean="0"/>
          </a:p>
          <a:p>
            <a:r>
              <a:rPr lang="zh-CN" altLang="en-US" dirty="0" smtClean="0"/>
              <a:t>结合语义分析任务的高效视听信息编码与存储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前背景分离、关键目标分割、局部关键特征编码、全局编码等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13" name="页脚占位符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372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中国反恐形势日益严峻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昆明爆恐案对中国的影响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10" name="内容占位符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7" b="100000" l="2842" r="9680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3" r="2772"/>
          <a:stretch/>
        </p:blipFill>
        <p:spPr bwMode="auto">
          <a:xfrm>
            <a:off x="2299446" y="1809920"/>
            <a:ext cx="3913095" cy="4172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87510" y="5982019"/>
            <a:ext cx="6901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1970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-2013</a:t>
            </a:r>
            <a:r>
              <a:rPr lang="zh-CN" altLang="en-US" b="0" dirty="0">
                <a:latin typeface="微软雅黑" pitchFamily="34" charset="-122"/>
                <a:ea typeface="微软雅黑" pitchFamily="34" charset="-122"/>
              </a:rPr>
              <a:t>年全球恐怖主义导致死亡人数比较，红色的点为</a:t>
            </a: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中国</a:t>
            </a:r>
            <a: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b="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b="0" dirty="0" smtClean="0">
                <a:latin typeface="微软雅黑" pitchFamily="34" charset="-122"/>
                <a:ea typeface="微软雅黑" pitchFamily="34" charset="-122"/>
              </a:rPr>
              <a:t>数据源自：</a:t>
            </a:r>
            <a:r>
              <a:rPr lang="en-US" altLang="zh-CN" b="0" dirty="0">
                <a:latin typeface="微软雅黑" pitchFamily="34" charset="-122"/>
                <a:ea typeface="微软雅黑" pitchFamily="34" charset="-122"/>
              </a:rPr>
              <a:t>http://www.start.umd.edu/gtd/</a:t>
            </a:r>
            <a:endParaRPr lang="en-US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163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理论与</a:t>
            </a:r>
            <a:r>
              <a:rPr lang="zh-CN" altLang="en-US" dirty="0" smtClean="0"/>
              <a:t>方法可能的进展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仿人类感知特性的协同编码、分析、识别与</a:t>
            </a:r>
            <a:r>
              <a:rPr lang="zh-CN" altLang="en-US" dirty="0" smtClean="0"/>
              <a:t>检索</a:t>
            </a:r>
            <a:endParaRPr lang="zh-CN" altLang="en-US" dirty="0"/>
          </a:p>
          <a:p>
            <a:r>
              <a:rPr lang="zh-CN" altLang="en-US" dirty="0" smtClean="0"/>
              <a:t>基于</a:t>
            </a:r>
            <a:r>
              <a:rPr lang="zh-CN" altLang="en-US" dirty="0"/>
              <a:t>无监督、弱监督</a:t>
            </a:r>
            <a:r>
              <a:rPr lang="zh-CN" altLang="en-US" dirty="0" smtClean="0"/>
              <a:t>视音频大数据的深度挖掘与</a:t>
            </a:r>
            <a:r>
              <a:rPr lang="zh-CN" altLang="en-US" dirty="0" smtClean="0"/>
              <a:t>学习方法</a:t>
            </a:r>
            <a:endParaRPr lang="en-US" altLang="zh-CN" dirty="0" smtClean="0"/>
          </a:p>
          <a:p>
            <a:r>
              <a:rPr lang="zh-CN" altLang="en-US" dirty="0" smtClean="0"/>
              <a:t>桥接语义鸿沟的中层语义特征自学习及语义结构编码</a:t>
            </a:r>
            <a:endParaRPr lang="en-US" altLang="zh-CN" dirty="0" smtClean="0"/>
          </a:p>
          <a:p>
            <a:r>
              <a:rPr lang="zh-CN" altLang="en-US" dirty="0" smtClean="0"/>
              <a:t>多源、多模、异质信息融合理论与</a:t>
            </a:r>
            <a:r>
              <a:rPr lang="zh-CN" altLang="en-US" dirty="0" smtClean="0"/>
              <a:t>方法</a:t>
            </a:r>
            <a:endParaRPr lang="en-US" altLang="zh-CN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7342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18161" y="1971304"/>
            <a:ext cx="7742712" cy="1478713"/>
          </a:xfrm>
        </p:spPr>
        <p:txBody>
          <a:bodyPr/>
          <a:lstStyle/>
          <a:p>
            <a:r>
              <a:rPr lang="en-US" altLang="zh-CN" dirty="0" smtClean="0">
                <a:effectLst/>
              </a:rPr>
              <a:t>Networks</a:t>
            </a:r>
            <a:r>
              <a:rPr lang="en-US" dirty="0" smtClean="0">
                <a:effectLst/>
              </a:rPr>
              <a:t> </a:t>
            </a:r>
            <a:r>
              <a:rPr lang="en-US" dirty="0" smtClean="0"/>
              <a:t>of </a:t>
            </a:r>
            <a:r>
              <a:rPr lang="en-US" dirty="0"/>
              <a:t>all lands, </a:t>
            </a:r>
            <a:r>
              <a:rPr lang="en-US" dirty="0" smtClean="0"/>
              <a:t>unite!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3" descr="新园区效果图片1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0"/>
            <a:ext cx="9150350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4572000" y="4901769"/>
            <a:ext cx="4550376" cy="1500187"/>
          </a:xfrm>
        </p:spPr>
        <p:txBody>
          <a:bodyPr/>
          <a:lstStyle/>
          <a:p>
            <a:r>
              <a:rPr lang="en-US" altLang="zh-CN" sz="7200" dirty="0">
                <a:solidFill>
                  <a:srgbClr val="FFFF00"/>
                </a:solidFill>
              </a:rPr>
              <a:t>Thank you!</a:t>
            </a:r>
            <a:endParaRPr lang="zh-CN" altLang="en-US" sz="7200" dirty="0">
              <a:solidFill>
                <a:srgbClr val="FFFF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E95ECD6-DCED-4370-9398-6D761550F2D6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100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中国反恐形势日益严峻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需求迫切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昆明爆恐案对中国的影响</a:t>
            </a:r>
            <a:endParaRPr lang="en-US" altLang="zh-CN" dirty="0" smtClean="0"/>
          </a:p>
          <a:p>
            <a:r>
              <a:rPr lang="zh-CN" altLang="en-US" dirty="0"/>
              <a:t>恐怖主义最大的威胁并不是生命的杀伤，而是其借机制造的</a:t>
            </a:r>
            <a:r>
              <a:rPr lang="zh-CN" altLang="en-US" dirty="0" smtClean="0"/>
              <a:t>恐慌和矛盾</a:t>
            </a:r>
            <a:endParaRPr lang="en-US" altLang="zh-CN" dirty="0"/>
          </a:p>
          <a:p>
            <a:r>
              <a:rPr lang="zh-CN" altLang="en-US" dirty="0" smtClean="0"/>
              <a:t>地铁：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6.5 </a:t>
            </a:r>
            <a:r>
              <a:rPr lang="zh-CN" altLang="en-US" dirty="0" smtClean="0"/>
              <a:t>北京国贸站一句“出事了”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引起奔逃，致两人受伤</a:t>
            </a:r>
            <a:endParaRPr lang="en-US" altLang="zh-CN" dirty="0" smtClean="0"/>
          </a:p>
          <a:p>
            <a:pPr lvl="1"/>
            <a:r>
              <a:rPr lang="en-US" altLang="zh-CN" dirty="0"/>
              <a:t>6.8</a:t>
            </a:r>
            <a:r>
              <a:rPr lang="zh-CN" altLang="en-US" dirty="0"/>
              <a:t>广州地铁</a:t>
            </a:r>
            <a:r>
              <a:rPr lang="en-US" altLang="zh-CN" dirty="0"/>
              <a:t>3</a:t>
            </a:r>
            <a:r>
              <a:rPr lang="zh-CN" altLang="en-US" dirty="0"/>
              <a:t>号线梅花园站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站台一乘客晕倒，有人喊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“砍人”和“有炸弹”，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致</a:t>
            </a:r>
            <a:r>
              <a:rPr lang="en-US" altLang="zh-CN" dirty="0"/>
              <a:t>6</a:t>
            </a:r>
            <a:r>
              <a:rPr lang="zh-CN" altLang="en-US" dirty="0"/>
              <a:t>人轻微擦伤</a:t>
            </a:r>
            <a:endParaRPr lang="en-US" altLang="zh-CN" dirty="0"/>
          </a:p>
          <a:p>
            <a:pPr lvl="1"/>
            <a:r>
              <a:rPr lang="en-US" altLang="zh-CN" dirty="0" smtClean="0"/>
              <a:t>6.16</a:t>
            </a:r>
            <a:r>
              <a:rPr lang="zh-CN" altLang="en-US" dirty="0" smtClean="0"/>
              <a:t>武汉地铁</a:t>
            </a:r>
            <a:r>
              <a:rPr lang="en-US" altLang="zh-CN" dirty="0"/>
              <a:t>2</a:t>
            </a:r>
            <a:r>
              <a:rPr lang="zh-CN" altLang="en-US" dirty="0"/>
              <a:t>号线宝通寺</a:t>
            </a:r>
            <a:r>
              <a:rPr lang="zh-CN" altLang="en-US" dirty="0" smtClean="0"/>
              <a:t>站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2</a:t>
            </a:r>
            <a:r>
              <a:rPr lang="zh-CN" altLang="en-US" dirty="0"/>
              <a:t>名</a:t>
            </a:r>
            <a:r>
              <a:rPr lang="zh-CN" altLang="en-US" dirty="0" smtClean="0"/>
              <a:t>男子打斗</a:t>
            </a:r>
            <a:r>
              <a:rPr lang="zh-CN" altLang="en-US" dirty="0"/>
              <a:t>引恐慌 大量</a:t>
            </a:r>
            <a:r>
              <a:rPr lang="zh-CN" altLang="en-US" dirty="0" smtClean="0"/>
              <a:t>乘客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车厢</a:t>
            </a:r>
            <a:r>
              <a:rPr lang="zh-CN" altLang="en-US" dirty="0"/>
              <a:t>内</a:t>
            </a:r>
            <a:r>
              <a:rPr lang="zh-CN" altLang="en-US" dirty="0" smtClean="0"/>
              <a:t>奔逃</a:t>
            </a:r>
            <a:endParaRPr lang="en-US" altLang="zh-CN" dirty="0" smtClean="0"/>
          </a:p>
          <a:p>
            <a:pPr lvl="1"/>
            <a:endParaRPr lang="zh-CN" altLang="en-US" dirty="0"/>
          </a:p>
          <a:p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8" name="Picture 2" descr="http://imgbbs.ph.126.net/LzXRKndf1PbclFJM8aflQA==/321444423413597958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275"/>
          <a:stretch/>
        </p:blipFill>
        <p:spPr bwMode="auto">
          <a:xfrm>
            <a:off x="5812492" y="2420471"/>
            <a:ext cx="3331508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://www.tom61.com/d/file/xiaoxuekejian/renjiaobanxiaoxueyuwensannianjixiacekejian/2012-05-30/2b6265318c8e0ba6bfabb47c7a404d9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9" b="10044"/>
          <a:stretch/>
        </p:blipFill>
        <p:spPr bwMode="auto">
          <a:xfrm>
            <a:off x="5812492" y="2420472"/>
            <a:ext cx="3331508" cy="364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389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身份</a:t>
            </a:r>
            <a:r>
              <a:rPr lang="zh-CN" altLang="en-US" dirty="0" smtClean="0"/>
              <a:t>难题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信息孤岛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某人在北京开会，同日其医疗社保却要为其在厦门的看病支付医疗费</a:t>
            </a:r>
            <a:endParaRPr lang="en-US" altLang="zh-CN" dirty="0" smtClean="0"/>
          </a:p>
          <a:p>
            <a:r>
              <a:rPr lang="en-US" altLang="zh-CN" dirty="0" smtClean="0"/>
              <a:t>2014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6-8</a:t>
            </a:r>
            <a:r>
              <a:rPr lang="zh-CN" altLang="en-US" dirty="0" smtClean="0"/>
              <a:t>月，仅通过检查冒卡、套用</a:t>
            </a:r>
            <a:r>
              <a:rPr lang="zh-CN" altLang="en-US" dirty="0"/>
              <a:t>医</a:t>
            </a:r>
            <a:r>
              <a:rPr lang="zh-CN" altLang="en-US" dirty="0" smtClean="0"/>
              <a:t>保等就为厦门挽回</a:t>
            </a:r>
            <a:r>
              <a:rPr lang="zh-CN" altLang="en-US" dirty="0"/>
              <a:t>医保基金损失</a:t>
            </a:r>
            <a:r>
              <a:rPr lang="en-US" altLang="zh-CN" dirty="0"/>
              <a:t>418</a:t>
            </a:r>
            <a:r>
              <a:rPr lang="zh-CN" altLang="en-US" dirty="0"/>
              <a:t>万</a:t>
            </a:r>
            <a:r>
              <a:rPr lang="zh-CN" altLang="en-US" dirty="0" smtClean="0"/>
              <a:t>元</a:t>
            </a:r>
            <a:endParaRPr lang="en-US" altLang="zh-CN" dirty="0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0926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从马航失联谈起</a:t>
            </a:r>
            <a:r>
              <a:rPr lang="en-US" altLang="zh-CN" dirty="0"/>
              <a:t>——</a:t>
            </a:r>
            <a:r>
              <a:rPr lang="zh-CN" altLang="en-US" dirty="0"/>
              <a:t>信息源的一致性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信息源的演变</a:t>
            </a:r>
            <a:endParaRPr lang="en-US" altLang="zh-CN" dirty="0" smtClean="0"/>
          </a:p>
          <a:p>
            <a:pPr lvl="1"/>
            <a:r>
              <a:rPr lang="zh-CN" altLang="en-US" dirty="0"/>
              <a:t>空管</a:t>
            </a:r>
            <a:r>
              <a:rPr lang="zh-CN" altLang="en-US" dirty="0" smtClean="0"/>
              <a:t>系统</a:t>
            </a:r>
            <a:endParaRPr lang="en-US" altLang="zh-CN" dirty="0" smtClean="0"/>
          </a:p>
          <a:p>
            <a:pPr lvl="1"/>
            <a:r>
              <a:rPr lang="en-US" altLang="zh-CN" dirty="0"/>
              <a:t>RR</a:t>
            </a:r>
            <a:r>
              <a:rPr lang="zh-CN" altLang="en-US" dirty="0"/>
              <a:t>的发动机</a:t>
            </a:r>
            <a:endParaRPr lang="en-US" altLang="zh-CN" dirty="0"/>
          </a:p>
          <a:p>
            <a:pPr lvl="1"/>
            <a:r>
              <a:rPr lang="zh-CN" altLang="en-US" dirty="0" smtClean="0"/>
              <a:t>军方雷达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海事卫星</a:t>
            </a:r>
            <a:endParaRPr lang="en-US" dirty="0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solidFill>
            <a:srgbClr val="9494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solidFill>
            <a:srgbClr val="9494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solidFill>
            <a:srgbClr val="94949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4" name="Picture 2" descr="地球大图 点击还原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0723" l="9961" r="90723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45" t="9589" r="8867" b="8671"/>
          <a:stretch/>
        </p:blipFill>
        <p:spPr bwMode="auto">
          <a:xfrm>
            <a:off x="3277588" y="914400"/>
            <a:ext cx="5747657" cy="576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 rot="2500377">
            <a:off x="4899750" y="4850631"/>
            <a:ext cx="283369" cy="258013"/>
            <a:chOff x="5038726" y="4752137"/>
            <a:chExt cx="602728" cy="581864"/>
          </a:xfrm>
        </p:grpSpPr>
        <p:sp>
          <p:nvSpPr>
            <p:cNvPr id="4" name="弧形 3"/>
            <p:cNvSpPr/>
            <p:nvPr/>
          </p:nvSpPr>
          <p:spPr bwMode="auto">
            <a:xfrm>
              <a:off x="5038726" y="4752137"/>
              <a:ext cx="602728" cy="569956"/>
            </a:xfrm>
            <a:prstGeom prst="arc">
              <a:avLst>
                <a:gd name="adj1" fmla="val 14819053"/>
                <a:gd name="adj2" fmla="val 18531848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3" name="弧形 12"/>
            <p:cNvSpPr/>
            <p:nvPr/>
          </p:nvSpPr>
          <p:spPr bwMode="auto">
            <a:xfrm>
              <a:off x="5072065" y="4792620"/>
              <a:ext cx="538435" cy="541381"/>
            </a:xfrm>
            <a:prstGeom prst="arc">
              <a:avLst>
                <a:gd name="adj1" fmla="val 15139945"/>
                <a:gd name="adj2" fmla="val 18257074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</p:grpSp>
      <p:sp>
        <p:nvSpPr>
          <p:cNvPr id="6" name="椭圆 5"/>
          <p:cNvSpPr/>
          <p:nvPr/>
        </p:nvSpPr>
        <p:spPr bwMode="auto">
          <a:xfrm rot="19440964">
            <a:off x="4092155" y="2934420"/>
            <a:ext cx="1841867" cy="3370889"/>
          </a:xfrm>
          <a:prstGeom prst="ellipse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342900" marR="0" indent="-342900" algn="ctr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n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  <a:sym typeface="Symbol" pitchFamily="18" charset="2"/>
            </a:endParaRPr>
          </a:p>
        </p:txBody>
      </p:sp>
      <p:pic>
        <p:nvPicPr>
          <p:cNvPr id="8198" name="Picture 6" descr="http://news.mydrivers.com/Img/20100702/S0452293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70" b="89524" l="1636" r="98182">
                        <a14:foregroundMark x1="19636" y1="70476" x2="19636" y2="70476"/>
                        <a14:foregroundMark x1="51455" y1="82857" x2="51455" y2="82857"/>
                        <a14:foregroundMark x1="19818" y1="3810" x2="19818" y2="3810"/>
                        <a14:foregroundMark x1="34909" y1="25397" x2="34909" y2="25397"/>
                        <a14:foregroundMark x1="40727" y1="33333" x2="40727" y2="33333"/>
                        <a14:foregroundMark x1="37818" y1="29524" x2="37818" y2="29524"/>
                        <a14:foregroundMark x1="36000" y1="27302" x2="36000" y2="27302"/>
                        <a14:foregroundMark x1="41636" y1="34921" x2="41636" y2="34921"/>
                        <a14:foregroundMark x1="42727" y1="36508" x2="42727" y2="36508"/>
                        <a14:foregroundMark x1="43273" y1="37143" x2="43273" y2="37143"/>
                        <a14:foregroundMark x1="45273" y1="40000" x2="45273" y2="40000"/>
                        <a14:foregroundMark x1="44727" y1="39048" x2="44727" y2="39048"/>
                        <a14:foregroundMark x1="39091" y1="31429" x2="39091" y2="31429"/>
                        <a14:foregroundMark x1="39818" y1="32381" x2="39818" y2="32381"/>
                        <a14:foregroundMark x1="38545" y1="30794" x2="38545" y2="30794"/>
                        <a14:foregroundMark x1="36545" y1="27937" x2="36545" y2="27937"/>
                        <a14:foregroundMark x1="37273" y1="28571" x2="37273" y2="28571"/>
                        <a14:foregroundMark x1="35455" y1="26349" x2="35455" y2="26349"/>
                        <a14:foregroundMark x1="34000" y1="24762" x2="34000" y2="24762"/>
                        <a14:foregroundMark x1="33091" y1="23175" x2="33091" y2="23175"/>
                        <a14:foregroundMark x1="31636" y1="20952" x2="31636" y2="20952"/>
                        <a14:foregroundMark x1="32545" y1="22222" x2="32545" y2="22222"/>
                        <a14:foregroundMark x1="30364" y1="19365" x2="30364" y2="19365"/>
                        <a14:foregroundMark x1="30909" y1="20000" x2="30909" y2="20000"/>
                        <a14:foregroundMark x1="27455" y1="14921" x2="27455" y2="14921"/>
                        <a14:foregroundMark x1="28909" y1="17143" x2="28909" y2="17143"/>
                        <a14:foregroundMark x1="22364" y1="7619" x2="22364" y2="7619"/>
                        <a14:foregroundMark x1="20909" y1="6032" x2="20909" y2="6032"/>
                        <a14:foregroundMark x1="20182" y1="5079" x2="20182" y2="5079"/>
                        <a14:foregroundMark x1="19818" y1="4444" x2="19818" y2="4444"/>
                        <a14:foregroundMark x1="21818" y1="7302" x2="21818" y2="7302"/>
                        <a14:foregroundMark x1="21273" y1="6032" x2="21273" y2="6032"/>
                        <a14:foregroundMark x1="24000" y1="9841" x2="24000" y2="9841"/>
                        <a14:foregroundMark x1="23273" y1="9206" x2="23273" y2="9206"/>
                        <a14:foregroundMark x1="25091" y1="11746" x2="25091" y2="11746"/>
                        <a14:foregroundMark x1="24545" y1="11111" x2="24545" y2="11111"/>
                        <a14:foregroundMark x1="26000" y1="13016" x2="26000" y2="13016"/>
                        <a14:foregroundMark x1="26545" y1="13968" x2="26545" y2="13968"/>
                        <a14:foregroundMark x1="26909" y1="14286" x2="26909" y2="14286"/>
                        <a14:foregroundMark x1="28182" y1="15873" x2="28182" y2="15873"/>
                        <a14:foregroundMark x1="29636" y1="18095" x2="29636" y2="18095"/>
                        <a14:foregroundMark x1="60364" y1="27937" x2="60364" y2="27937"/>
                        <a14:foregroundMark x1="60182" y1="26667" x2="60182" y2="26667"/>
                        <a14:foregroundMark x1="59636" y1="24444" x2="59636" y2="24444"/>
                        <a14:foregroundMark x1="60727" y1="30476" x2="60727" y2="30476"/>
                        <a14:foregroundMark x1="80364" y1="27302" x2="80364" y2="27302"/>
                        <a14:foregroundMark x1="80545" y1="27302" x2="80545" y2="273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690" y="2685886"/>
            <a:ext cx="1000110" cy="5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 rot="19317723">
            <a:off x="5564351" y="4039011"/>
            <a:ext cx="283369" cy="258013"/>
            <a:chOff x="5038726" y="4752137"/>
            <a:chExt cx="602728" cy="581864"/>
          </a:xfrm>
        </p:grpSpPr>
        <p:sp>
          <p:nvSpPr>
            <p:cNvPr id="16" name="弧形 15"/>
            <p:cNvSpPr/>
            <p:nvPr/>
          </p:nvSpPr>
          <p:spPr bwMode="auto">
            <a:xfrm>
              <a:off x="5038726" y="4752137"/>
              <a:ext cx="602728" cy="569956"/>
            </a:xfrm>
            <a:prstGeom prst="arc">
              <a:avLst>
                <a:gd name="adj1" fmla="val 14819053"/>
                <a:gd name="adj2" fmla="val 18531848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7" name="弧形 16"/>
            <p:cNvSpPr/>
            <p:nvPr/>
          </p:nvSpPr>
          <p:spPr bwMode="auto">
            <a:xfrm>
              <a:off x="5072065" y="4792620"/>
              <a:ext cx="538435" cy="541381"/>
            </a:xfrm>
            <a:prstGeom prst="arc">
              <a:avLst>
                <a:gd name="adj1" fmla="val 15139945"/>
                <a:gd name="adj2" fmla="val 18257074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 rot="19317723">
            <a:off x="4305000" y="2796069"/>
            <a:ext cx="283369" cy="258013"/>
            <a:chOff x="5038726" y="4752137"/>
            <a:chExt cx="602728" cy="581864"/>
          </a:xfrm>
        </p:grpSpPr>
        <p:sp>
          <p:nvSpPr>
            <p:cNvPr id="19" name="弧形 18"/>
            <p:cNvSpPr/>
            <p:nvPr/>
          </p:nvSpPr>
          <p:spPr bwMode="auto">
            <a:xfrm>
              <a:off x="5038726" y="4752137"/>
              <a:ext cx="602728" cy="569956"/>
            </a:xfrm>
            <a:prstGeom prst="arc">
              <a:avLst>
                <a:gd name="adj1" fmla="val 14819053"/>
                <a:gd name="adj2" fmla="val 18531848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20" name="弧形 19"/>
            <p:cNvSpPr/>
            <p:nvPr/>
          </p:nvSpPr>
          <p:spPr bwMode="auto">
            <a:xfrm>
              <a:off x="5072065" y="4792620"/>
              <a:ext cx="538435" cy="541381"/>
            </a:xfrm>
            <a:prstGeom prst="arc">
              <a:avLst>
                <a:gd name="adj1" fmla="val 15139945"/>
                <a:gd name="adj2" fmla="val 18257074"/>
              </a:avLst>
            </a:prstGeom>
            <a:noFill/>
            <a:ln w="9525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</p:grpSp>
      <p:pic>
        <p:nvPicPr>
          <p:cNvPr id="8196" name="Picture 4" descr="http://t0.gstatic.com/images?q=tbn:ANd9GcSk6810lNNmPCtwhWqYFSwqDd_b0RfxcU4VaoPYeB7cG3m_StgC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816" b="85057" l="0" r="100000">
                        <a14:foregroundMark x1="6552" y1="58621" x2="6552" y2="58621"/>
                        <a14:foregroundMark x1="94828" y1="67241" x2="94828" y2="67241"/>
                        <a14:foregroundMark x1="97931" y1="68966" x2="97931" y2="68966"/>
                        <a14:backgroundMark x1="3793" y1="56322" x2="3793" y2="56322"/>
                        <a14:backgroundMark x1="4828" y1="56322" x2="4828" y2="56322"/>
                      </a14:backgroundRemoval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63000" y="3635602"/>
            <a:ext cx="1577061" cy="94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http://image2.sina.com.cn/jc/2005-09-02/U1335P27T1D317212F3DT2005090207592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082" b="92347" l="4407" r="90000">
                        <a14:foregroundMark x1="21356" y1="85714" x2="21356" y2="85714"/>
                        <a14:foregroundMark x1="22034" y1="81378" x2="22034" y2="81378"/>
                        <a14:foregroundMark x1="21186" y1="91071" x2="21186" y2="91071"/>
                        <a14:foregroundMark x1="86102" y1="36480" x2="86102" y2="36480"/>
                        <a14:foregroundMark x1="86102" y1="38520" x2="86102" y2="38520"/>
                        <a14:foregroundMark x1="86949" y1="38520" x2="86949" y2="38520"/>
                        <a14:foregroundMark x1="85254" y1="29592" x2="85254" y2="29592"/>
                        <a14:foregroundMark x1="85424" y1="32143" x2="85424" y2="32143"/>
                        <a14:foregroundMark x1="86441" y1="21173" x2="86441" y2="21173"/>
                        <a14:foregroundMark x1="86949" y1="16071" x2="86949" y2="16071"/>
                        <a14:foregroundMark x1="87966" y1="16071" x2="87966" y2="16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97" y="4683681"/>
            <a:ext cx="288005" cy="19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组合 24"/>
          <p:cNvGrpSpPr/>
          <p:nvPr/>
        </p:nvGrpSpPr>
        <p:grpSpPr>
          <a:xfrm rot="3156278">
            <a:off x="4758990" y="4654031"/>
            <a:ext cx="283369" cy="258013"/>
            <a:chOff x="5038726" y="4752137"/>
            <a:chExt cx="602728" cy="581864"/>
          </a:xfrm>
        </p:grpSpPr>
        <p:sp>
          <p:nvSpPr>
            <p:cNvPr id="26" name="弧形 25"/>
            <p:cNvSpPr/>
            <p:nvPr/>
          </p:nvSpPr>
          <p:spPr bwMode="auto">
            <a:xfrm>
              <a:off x="5038726" y="4752137"/>
              <a:ext cx="602728" cy="569956"/>
            </a:xfrm>
            <a:prstGeom prst="arc">
              <a:avLst>
                <a:gd name="adj1" fmla="val 14819053"/>
                <a:gd name="adj2" fmla="val 18531848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27" name="弧形 26"/>
            <p:cNvSpPr/>
            <p:nvPr/>
          </p:nvSpPr>
          <p:spPr bwMode="auto">
            <a:xfrm>
              <a:off x="5072065" y="4792620"/>
              <a:ext cx="538435" cy="541381"/>
            </a:xfrm>
            <a:prstGeom prst="arc">
              <a:avLst>
                <a:gd name="adj1" fmla="val 15139945"/>
                <a:gd name="adj2" fmla="val 18257074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8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Char char="n"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sym typeface="Symbol" pitchFamily="18" charset="2"/>
              </a:endParaRPr>
            </a:p>
          </p:txBody>
        </p:sp>
      </p:grpSp>
      <p:sp>
        <p:nvSpPr>
          <p:cNvPr id="9" name="日期占位符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5225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37899E-6 L 0.09045 -0.084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14" y="-42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000"/>
                            </p:stCondLst>
                            <p:childTnLst>
                              <p:par>
                                <p:cTn id="1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42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07 -0.02268 L -0.13004 -0.1547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7" y="-661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repeatCount="6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0.00677 -0.01735 L -0.03107 -0.1235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5" y="-53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9.5789E-7 L 0.09965 -0.067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3" y="-33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8000"/>
                            </p:stCondLst>
                            <p:childTnLst>
                              <p:par>
                                <p:cTn id="40" presetID="1" presetClass="exit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问题与挑战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各种感知网络帮助建模社会</a:t>
            </a:r>
            <a:endParaRPr lang="zh-CN" altLang="en-US" dirty="0"/>
          </a:p>
          <a:p>
            <a:pPr lvl="1"/>
            <a:r>
              <a:rPr lang="zh-CN" altLang="en-US" dirty="0" smtClean="0"/>
              <a:t>消费行为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人际关系</a:t>
            </a:r>
            <a:endParaRPr lang="en-US" altLang="zh-CN" dirty="0" smtClean="0"/>
          </a:p>
          <a:p>
            <a:pPr lvl="1"/>
            <a:r>
              <a:rPr lang="zh-CN" altLang="en-US" dirty="0"/>
              <a:t>活动</a:t>
            </a:r>
            <a:r>
              <a:rPr lang="zh-CN" altLang="en-US" dirty="0" smtClean="0"/>
              <a:t>行为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……</a:t>
            </a:r>
          </a:p>
          <a:p>
            <a:r>
              <a:rPr lang="zh-CN" altLang="en-US" dirty="0"/>
              <a:t>面临的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r>
              <a:rPr lang="zh-CN" altLang="en-US" dirty="0">
                <a:latin typeface="微软雅黑" pitchFamily="34" charset="-122"/>
              </a:rPr>
              <a:t>需求急、手段不济</a:t>
            </a:r>
            <a:endParaRPr lang="en-US" altLang="zh-CN" dirty="0">
              <a:latin typeface="微软雅黑" pitchFamily="34" charset="-122"/>
            </a:endParaRPr>
          </a:p>
          <a:p>
            <a:pPr lvl="1"/>
            <a:r>
              <a:rPr lang="zh-CN" altLang="en-US" dirty="0" smtClean="0">
                <a:latin typeface="微软雅黑" pitchFamily="34" charset="-122"/>
              </a:rPr>
              <a:t>网络</a:t>
            </a:r>
            <a:r>
              <a:rPr lang="zh-CN" altLang="en-US" dirty="0">
                <a:latin typeface="微软雅黑" pitchFamily="34" charset="-122"/>
              </a:rPr>
              <a:t>多、网网不</a:t>
            </a:r>
            <a:r>
              <a:rPr lang="zh-CN" altLang="en-US" dirty="0" smtClean="0">
                <a:latin typeface="微软雅黑" pitchFamily="34" charset="-122"/>
              </a:rPr>
              <a:t>连</a:t>
            </a:r>
            <a:endParaRPr lang="en-US" altLang="zh-CN" dirty="0" smtClean="0">
              <a:latin typeface="微软雅黑" pitchFamily="34" charset="-122"/>
            </a:endParaRPr>
          </a:p>
          <a:p>
            <a:pPr lvl="1"/>
            <a:r>
              <a:rPr lang="zh-CN" altLang="en-US" dirty="0">
                <a:latin typeface="微软雅黑" pitchFamily="34" charset="-122"/>
              </a:rPr>
              <a:t>信息多、矛盾重重</a:t>
            </a:r>
            <a:endParaRPr lang="en-US" altLang="zh-CN" dirty="0">
              <a:latin typeface="微软雅黑" pitchFamily="34" charset="-122"/>
            </a:endParaRPr>
          </a:p>
          <a:p>
            <a:endParaRPr lang="en-US" altLang="zh-CN" dirty="0" smtClean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2"/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6236559" y="119073"/>
            <a:ext cx="2646878" cy="2048761"/>
            <a:chOff x="6343233" y="535930"/>
            <a:chExt cx="2646878" cy="2048761"/>
          </a:xfrm>
        </p:grpSpPr>
        <p:pic>
          <p:nvPicPr>
            <p:cNvPr id="9222" name="Picture 6" descr="http://www.mz6.net/uploadfile/2013/0714/201307143048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55137" y="535930"/>
              <a:ext cx="1791469" cy="15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343233" y="1999916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10000"/>
                </a:spcBef>
                <a:buClr>
                  <a:schemeClr val="bg2"/>
                </a:buClr>
                <a:buSzPct val="65000"/>
              </a:pPr>
              <a:r>
                <a:rPr lang="zh-CN" altLang="en-US" sz="1600" b="0" dirty="0">
                  <a:latin typeface="Segoe UI Light" pitchFamily="34" charset="0"/>
                  <a:ea typeface="微软雅黑" pitchFamily="34" charset="-122"/>
                </a:rPr>
                <a:t>获取有价值信息似</a:t>
              </a:r>
              <a:r>
                <a:rPr lang="zh-CN" altLang="en-US" sz="1600" b="0" dirty="0" smtClean="0">
                  <a:latin typeface="Segoe UI Light" pitchFamily="34" charset="0"/>
                  <a:ea typeface="微软雅黑" pitchFamily="34" charset="-122"/>
                </a:rPr>
                <a:t>大海捞针</a:t>
              </a: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/>
              </a:r>
              <a:b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</a:b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——</a:t>
              </a:r>
              <a:r>
                <a:rPr lang="en-US" altLang="zh-CN" sz="1600" b="0" dirty="0">
                  <a:latin typeface="Segoe UI Light" pitchFamily="34" charset="0"/>
                  <a:ea typeface="微软雅黑" pitchFamily="34" charset="-122"/>
                </a:rPr>
                <a:t>Coarse </a:t>
              </a: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granularity</a:t>
              </a:r>
              <a:endParaRPr lang="en-US" altLang="zh-CN" sz="1600" b="0" dirty="0">
                <a:latin typeface="Segoe UI Light" pitchFamily="34" charset="0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142152" y="2369539"/>
            <a:ext cx="2852063" cy="2068008"/>
            <a:chOff x="8764284" y="1177332"/>
            <a:chExt cx="2852063" cy="2068008"/>
          </a:xfrm>
        </p:grpSpPr>
        <p:pic>
          <p:nvPicPr>
            <p:cNvPr id="9218" name="Picture 2" descr="http://upload.itxinwen.com/2013/1016/138188640055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38131" y="1177332"/>
              <a:ext cx="1895267" cy="15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8764284" y="2660565"/>
              <a:ext cx="285206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10000"/>
                </a:spcBef>
                <a:buClr>
                  <a:schemeClr val="bg2"/>
                </a:buClr>
                <a:buSzPct val="65000"/>
              </a:pPr>
              <a:r>
                <a:rPr lang="zh-CN" altLang="en-US" sz="1600" b="0" dirty="0" smtClean="0">
                  <a:latin typeface="Segoe UI Light" pitchFamily="34" charset="0"/>
                  <a:ea typeface="微软雅黑" pitchFamily="34" charset="-122"/>
                </a:rPr>
                <a:t>处理响应如刻舟求剑</a:t>
              </a: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——</a:t>
              </a:r>
              <a:b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</a:b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Fixed </a:t>
              </a:r>
              <a:r>
                <a:rPr lang="en-US" altLang="zh-CN" sz="1600" b="0" dirty="0">
                  <a:latin typeface="Segoe UI Light" pitchFamily="34" charset="0"/>
                  <a:ea typeface="微软雅黑" pitchFamily="34" charset="-122"/>
                </a:rPr>
                <a:t>model without evolution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911046" y="4477013"/>
            <a:ext cx="3284874" cy="2058259"/>
            <a:chOff x="9144000" y="2316636"/>
            <a:chExt cx="3284874" cy="2058259"/>
          </a:xfrm>
        </p:grpSpPr>
        <p:pic>
          <p:nvPicPr>
            <p:cNvPr id="9220" name="Picture 4" descr="http://blog.sciencenet.cn/upload/blog/images/2010/3/201031092359558.gif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8" r="4988"/>
            <a:stretch/>
          </p:blipFill>
          <p:spPr bwMode="auto">
            <a:xfrm>
              <a:off x="9687088" y="2316636"/>
              <a:ext cx="2197665" cy="15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144000" y="3790120"/>
              <a:ext cx="32848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spcBef>
                  <a:spcPct val="10000"/>
                </a:spcBef>
                <a:buClr>
                  <a:schemeClr val="bg2"/>
                </a:buClr>
                <a:buSzPct val="65000"/>
              </a:pPr>
              <a:r>
                <a:rPr lang="zh-CN" altLang="en-US" sz="1600" b="0" dirty="0" smtClean="0">
                  <a:latin typeface="Segoe UI Light" pitchFamily="34" charset="0"/>
                  <a:ea typeface="微软雅黑" pitchFamily="34" charset="-122"/>
                </a:rPr>
                <a:t>处理过程似盲人摸象</a:t>
              </a: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——</a:t>
              </a:r>
              <a:b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</a:br>
              <a:r>
                <a:rPr lang="en-US" altLang="zh-CN" sz="1600" b="0" dirty="0" smtClean="0">
                  <a:latin typeface="Segoe UI Light" pitchFamily="34" charset="0"/>
                  <a:ea typeface="微软雅黑" pitchFamily="34" charset="-122"/>
                </a:rPr>
                <a:t>Lacks </a:t>
              </a:r>
              <a:r>
                <a:rPr lang="en-US" altLang="zh-CN" sz="1600" b="0" dirty="0">
                  <a:latin typeface="Segoe UI Light" pitchFamily="34" charset="0"/>
                  <a:ea typeface="微软雅黑" pitchFamily="34" charset="-122"/>
                </a:rPr>
                <a:t>psychology and biology bases</a:t>
              </a:r>
            </a:p>
          </p:txBody>
        </p:sp>
      </p:grpSp>
      <p:sp>
        <p:nvSpPr>
          <p:cNvPr id="8" name="日期占位符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2014-09-28</a:t>
            </a:r>
            <a:endParaRPr lang="en-US" altLang="zh-CN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zh-CN" altLang="en-US" smtClean="0"/>
              <a:t>跨网互联视音频关联分析与搜索理论和技术</a:t>
            </a:r>
            <a:endParaRPr lang="en-US" altLang="zh-CN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0DCA781-2C6F-4150-84D4-E012765ECB09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7061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1.5|1|0.9"/>
</p:tagLst>
</file>

<file path=ppt/theme/theme1.xml><?xml version="1.0" encoding="utf-8"?>
<a:theme xmlns:a="http://schemas.openxmlformats.org/drawingml/2006/main" name="Xilin@ICT">
  <a:themeElements>
    <a:clrScheme name="Pixel 12">
      <a:dk1>
        <a:srgbClr val="000000"/>
      </a:dk1>
      <a:lt1>
        <a:srgbClr val="FFFFFF"/>
      </a:lt1>
      <a:dk2>
        <a:srgbClr val="000000"/>
      </a:dk2>
      <a:lt2>
        <a:srgbClr val="00007D"/>
      </a:lt2>
      <a:accent1>
        <a:srgbClr val="9999FF"/>
      </a:accent1>
      <a:accent2>
        <a:srgbClr val="9999CC"/>
      </a:accent2>
      <a:accent3>
        <a:srgbClr val="FFFFFF"/>
      </a:accent3>
      <a:accent4>
        <a:srgbClr val="000000"/>
      </a:accent4>
      <a:accent5>
        <a:srgbClr val="CACAFF"/>
      </a:accent5>
      <a:accent6>
        <a:srgbClr val="8A8AB9"/>
      </a:accent6>
      <a:hlink>
        <a:srgbClr val="666699"/>
      </a:hlink>
      <a:folHlink>
        <a:srgbClr val="CCCCE6"/>
      </a:folHlink>
    </a:clrScheme>
    <a:fontScheme name="Pixel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  <a:sym typeface="Symbol" pitchFamily="18" charset="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8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Char char="n"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  <a:sym typeface="Symbol" pitchFamily="18" charset="2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Xilin@ICT</Template>
  <TotalTime>5201</TotalTime>
  <Words>3138</Words>
  <Application>Microsoft Office PowerPoint</Application>
  <PresentationFormat>全屏显示(4:3)</PresentationFormat>
  <Paragraphs>615</Paragraphs>
  <Slides>52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Xilin@ICT</vt:lpstr>
      <vt:lpstr>Visio</vt:lpstr>
      <vt:lpstr>剪辑</vt:lpstr>
      <vt:lpstr>Picture</vt:lpstr>
      <vt:lpstr>跨网互联视音频关联分析 与搜索理论和技术</vt:lpstr>
      <vt:lpstr>提纲</vt:lpstr>
      <vt:lpstr>中国反恐形势日益严峻</vt:lpstr>
      <vt:lpstr>中国反恐形势日益严峻</vt:lpstr>
      <vt:lpstr>中国反恐形势日益严峻</vt:lpstr>
      <vt:lpstr>中国反恐形势日益严峻——需求迫切</vt:lpstr>
      <vt:lpstr>身份难题——信息孤岛</vt:lpstr>
      <vt:lpstr>从马航失联谈起——信息源的一致性</vt:lpstr>
      <vt:lpstr>问题与挑战</vt:lpstr>
      <vt:lpstr>PowerPoint 演示文稿</vt:lpstr>
      <vt:lpstr>重大应用需求</vt:lpstr>
      <vt:lpstr>一些成功的视觉应用系统</vt:lpstr>
      <vt:lpstr>视频监控面临的挑战</vt:lpstr>
      <vt:lpstr>视频监控面临的挑战</vt:lpstr>
      <vt:lpstr>视频监控面临的挑战</vt:lpstr>
      <vt:lpstr>视频监控面临的挑战</vt:lpstr>
      <vt:lpstr>视频监控面临的挑战</vt:lpstr>
      <vt:lpstr>视频监控面临的挑战</vt:lpstr>
      <vt:lpstr>视频监控面临的挑战</vt:lpstr>
      <vt:lpstr>PowerPoint 演示文稿</vt:lpstr>
      <vt:lpstr>网网不连</vt:lpstr>
      <vt:lpstr>现有监控的问题</vt:lpstr>
      <vt:lpstr>一般物体的检索</vt:lpstr>
      <vt:lpstr>存在这些问题的原因</vt:lpstr>
      <vt:lpstr>提纲</vt:lpstr>
      <vt:lpstr>关键科学技术问题</vt:lpstr>
      <vt:lpstr>关键科学技术问题</vt:lpstr>
      <vt:lpstr>关键科学技术问题</vt:lpstr>
      <vt:lpstr>关键科学技术问题</vt:lpstr>
      <vt:lpstr>可能的研究内容</vt:lpstr>
      <vt:lpstr>可能的研究内容</vt:lpstr>
      <vt:lpstr>音视频数据多层次多角度关联分析</vt:lpstr>
      <vt:lpstr>音视频数据多层次多角度关联分析</vt:lpstr>
      <vt:lpstr>可能的研究内容</vt:lpstr>
      <vt:lpstr>时间空间窗口分析</vt:lpstr>
      <vt:lpstr>可能的研究内容</vt:lpstr>
      <vt:lpstr>视觉感知的层次化表示与建模</vt:lpstr>
      <vt:lpstr>可能的研究内容</vt:lpstr>
      <vt:lpstr>跨网互联的识别与感知</vt:lpstr>
      <vt:lpstr>可能的研究内容</vt:lpstr>
      <vt:lpstr>支持多态应用的高效索引与编码</vt:lpstr>
      <vt:lpstr>支持多态应用的高效索引与编码</vt:lpstr>
      <vt:lpstr>支持多态应用的高效索引与编码</vt:lpstr>
      <vt:lpstr>问题、内容与技术路线</vt:lpstr>
      <vt:lpstr>充分利用传感器的进步</vt:lpstr>
      <vt:lpstr>充分利用传感器的进步</vt:lpstr>
      <vt:lpstr>提纲</vt:lpstr>
      <vt:lpstr>未来五年和十年可能的成果</vt:lpstr>
      <vt:lpstr>未来五年和十年可能的成果</vt:lpstr>
      <vt:lpstr>理论与方法可能的进展</vt:lpstr>
      <vt:lpstr>Networks of all lands, unite!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超越视频的泛在互连</dc:title>
  <dc:creator>Dan</dc:creator>
  <cp:lastModifiedBy>Dan</cp:lastModifiedBy>
  <cp:revision>129</cp:revision>
  <dcterms:created xsi:type="dcterms:W3CDTF">2014-04-21T03:22:46Z</dcterms:created>
  <dcterms:modified xsi:type="dcterms:W3CDTF">2014-09-28T01:29:28Z</dcterms:modified>
</cp:coreProperties>
</file>